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4" r:id="rId3"/>
    <p:sldId id="259" r:id="rId4"/>
    <p:sldId id="260" r:id="rId5"/>
    <p:sldId id="261" r:id="rId6"/>
    <p:sldId id="271" r:id="rId7"/>
    <p:sldId id="283" r:id="rId8"/>
    <p:sldId id="285" r:id="rId9"/>
    <p:sldId id="264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EF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3957" autoAdjust="0"/>
  </p:normalViewPr>
  <p:slideViewPr>
    <p:cSldViewPr>
      <p:cViewPr varScale="1">
        <p:scale>
          <a:sx n="98" d="100"/>
          <a:sy n="98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F3C8A-9BAA-42FC-A090-4EEB866359F6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A38AC-0F39-4D95-8246-9C771CA071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3424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A38AC-0F39-4D95-8246-9C771CA07156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0336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9658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9684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0730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6277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7448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6918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6563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8711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7194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9213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4705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585D0-5016-4775-A9B5-13901705EA6F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F237-C8EA-49E3-BB3A-AB3969C02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136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149080"/>
            <a:ext cx="8143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b="1" dirty="0" smtClean="0">
                <a:latin typeface="Palatino Linotype" pitchFamily="18" charset="0"/>
              </a:rPr>
              <a:t>Πρωτεϊνικό πρότυπο </a:t>
            </a:r>
            <a:r>
              <a:rPr lang="el-GR" sz="2200" b="1" dirty="0">
                <a:latin typeface="Palatino Linotype" pitchFamily="18" charset="0"/>
              </a:rPr>
              <a:t>έκφρασης </a:t>
            </a:r>
            <a:r>
              <a:rPr lang="el-GR" sz="2200" b="1" dirty="0" smtClean="0">
                <a:latin typeface="Palatino Linotype" pitchFamily="18" charset="0"/>
              </a:rPr>
              <a:t>των </a:t>
            </a:r>
            <a:r>
              <a:rPr lang="el-GR" sz="2200" b="1" dirty="0">
                <a:latin typeface="Palatino Linotype" pitchFamily="18" charset="0"/>
              </a:rPr>
              <a:t>HSPs και MAPKs </a:t>
            </a:r>
            <a:endParaRPr lang="el-GR" sz="2200" b="1" dirty="0" smtClean="0">
              <a:latin typeface="Palatino Linotype" pitchFamily="18" charset="0"/>
            </a:endParaRPr>
          </a:p>
          <a:p>
            <a:pPr algn="ctr"/>
            <a:r>
              <a:rPr lang="el-GR" sz="2200" b="1" dirty="0" smtClean="0">
                <a:latin typeface="Palatino Linotype" pitchFamily="18" charset="0"/>
              </a:rPr>
              <a:t>σε </a:t>
            </a:r>
            <a:r>
              <a:rPr lang="el-GR" sz="2200" b="1" dirty="0">
                <a:latin typeface="Palatino Linotype" pitchFamily="18" charset="0"/>
              </a:rPr>
              <a:t>νυμφικά στάδια του μαγιάτικου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524" y="2348880"/>
            <a:ext cx="8604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l-GR" b="1" i="0" u="none" strike="noStrike" baseline="0" dirty="0">
                <a:solidFill>
                  <a:srgbClr val="0B5395"/>
                </a:solidFill>
                <a:latin typeface="Palatino Linotype" pitchFamily="18" charset="0"/>
              </a:rPr>
              <a:t>Ειδικές Δράσεις «ΥΔΑΤΟΚΑΛΛΙΕΡΓΕΙΕΣ»</a:t>
            </a:r>
          </a:p>
          <a:p>
            <a:pPr algn="ctr">
              <a:spcAft>
                <a:spcPts val="600"/>
              </a:spcAft>
            </a:pPr>
            <a:r>
              <a:rPr lang="el-GR" sz="2000" b="1" i="0" u="none" strike="noStrike" baseline="0" dirty="0">
                <a:solidFill>
                  <a:srgbClr val="8164A3"/>
                </a:solidFill>
                <a:latin typeface="Palatino Linotype" pitchFamily="18" charset="0"/>
              </a:rPr>
              <a:t>«ΜΑΓΙΑΤΙΚΟ Τ6ΥΒΠ-0068»</a:t>
            </a:r>
          </a:p>
          <a:p>
            <a:pPr algn="ctr">
              <a:spcAft>
                <a:spcPts val="600"/>
              </a:spcAft>
            </a:pPr>
            <a:r>
              <a:rPr lang="el-GR" b="0" i="0" u="none" strike="noStrike" baseline="0" dirty="0">
                <a:solidFill>
                  <a:srgbClr val="000000"/>
                </a:solidFill>
                <a:latin typeface="Palatino Linotype" pitchFamily="18" charset="0"/>
              </a:rPr>
              <a:t>Ημερίδα παρουσίασης αποτελεσμάτων του ερευνητικού έργου ΜΑΓΙΑΤΙΚΟ</a:t>
            </a:r>
            <a:endParaRPr lang="el-GR" dirty="0">
              <a:latin typeface="Palatino Linotype" pitchFamily="18" charset="0"/>
            </a:endParaRPr>
          </a:p>
        </p:txBody>
      </p:sp>
      <p:grpSp>
        <p:nvGrpSpPr>
          <p:cNvPr id="2" name="Ομάδα 1">
            <a:extLst>
              <a:ext uri="{FF2B5EF4-FFF2-40B4-BE49-F238E27FC236}">
                <a16:creationId xmlns="" xmlns:a16="http://schemas.microsoft.com/office/drawing/2014/main" id="{5938ABA3-181A-4226-9493-AFB81EA334B2}"/>
              </a:ext>
            </a:extLst>
          </p:cNvPr>
          <p:cNvGrpSpPr/>
          <p:nvPr/>
        </p:nvGrpSpPr>
        <p:grpSpPr>
          <a:xfrm>
            <a:off x="1462629" y="199182"/>
            <a:ext cx="6218742" cy="1839600"/>
            <a:chOff x="1187624" y="56999"/>
            <a:chExt cx="6218742" cy="1839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815"/>
            <a:stretch/>
          </p:blipFill>
          <p:spPr bwMode="auto">
            <a:xfrm>
              <a:off x="1187624" y="259851"/>
              <a:ext cx="4496024" cy="1426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 descr="C:\Users\User\Desktop\Bio Logo GR-Diafan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56999"/>
              <a:ext cx="1538222" cy="18396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87524" y="5873988"/>
            <a:ext cx="85689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500" b="1" dirty="0" smtClean="0">
                <a:latin typeface="Palatino Linotype" pitchFamily="18" charset="0"/>
              </a:rPr>
              <a:t>Παραδοτέο</a:t>
            </a:r>
            <a:r>
              <a:rPr lang="en-US" sz="1500" b="1" dirty="0" smtClean="0">
                <a:latin typeface="Palatino Linotype" pitchFamily="18" charset="0"/>
              </a:rPr>
              <a:t> 2.4.3: </a:t>
            </a:r>
            <a:r>
              <a:rPr lang="el-GR" sz="1500" dirty="0">
                <a:latin typeface="Palatino Linotype" pitchFamily="18" charset="0"/>
              </a:rPr>
              <a:t>Πρότυπο πρωτεϊνικής έκφρασης μελών της οικογένειας των </a:t>
            </a:r>
            <a:r>
              <a:rPr lang="el-GR" sz="1500" dirty="0" err="1">
                <a:latin typeface="Palatino Linotype" pitchFamily="18" charset="0"/>
              </a:rPr>
              <a:t>MAPKs</a:t>
            </a:r>
            <a:r>
              <a:rPr lang="el-GR" sz="1500" dirty="0">
                <a:latin typeface="Palatino Linotype" pitchFamily="18" charset="0"/>
              </a:rPr>
              <a:t> (</a:t>
            </a:r>
            <a:r>
              <a:rPr lang="el-GR" sz="1500" dirty="0" err="1">
                <a:latin typeface="Palatino Linotype" pitchFamily="18" charset="0"/>
              </a:rPr>
              <a:t>φωσφορυλιωμένες</a:t>
            </a:r>
            <a:r>
              <a:rPr lang="el-GR" sz="1500" dirty="0">
                <a:latin typeface="Palatino Linotype" pitchFamily="18" charset="0"/>
              </a:rPr>
              <a:t> και ολικές μορφές των p38, ERK1/2 και </a:t>
            </a:r>
            <a:r>
              <a:rPr lang="el-GR" sz="1500" dirty="0" err="1">
                <a:latin typeface="Palatino Linotype" pitchFamily="18" charset="0"/>
              </a:rPr>
              <a:t>JNKs</a:t>
            </a:r>
            <a:r>
              <a:rPr lang="el-GR" sz="1500" dirty="0">
                <a:latin typeface="Palatino Linotype" pitchFamily="18" charset="0"/>
              </a:rPr>
              <a:t>) και </a:t>
            </a:r>
            <a:r>
              <a:rPr lang="el-GR" sz="1500" dirty="0" err="1">
                <a:latin typeface="Palatino Linotype" pitchFamily="18" charset="0"/>
              </a:rPr>
              <a:t>HSPs</a:t>
            </a:r>
            <a:r>
              <a:rPr lang="el-GR" sz="1500" dirty="0">
                <a:latin typeface="Palatino Linotype" pitchFamily="18" charset="0"/>
              </a:rPr>
              <a:t> (HSP60, HSP70 και HSP90) κατά τη διάρκεια της νυμφικής εκτροφής</a:t>
            </a:r>
          </a:p>
        </p:txBody>
      </p:sp>
    </p:spTree>
    <p:extLst>
      <p:ext uri="{BB962C8B-B14F-4D97-AF65-F5344CB8AC3E}">
        <p14:creationId xmlns="" xmlns:p14="http://schemas.microsoft.com/office/powerpoint/2010/main" val="31155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>
            <a:extLst>
              <a:ext uri="{FF2B5EF4-FFF2-40B4-BE49-F238E27FC236}">
                <a16:creationId xmlns="" xmlns:a16="http://schemas.microsoft.com/office/drawing/2014/main" id="{326281A8-4F1B-4532-B6EF-9BF0ACD9B0C8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ρθογώνιο 13">
            <a:extLst>
              <a:ext uri="{FF2B5EF4-FFF2-40B4-BE49-F238E27FC236}">
                <a16:creationId xmlns="" xmlns:a16="http://schemas.microsoft.com/office/drawing/2014/main" id="{F34B2558-0C34-463F-8A52-77819CF7CCFA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68E25B1D-E2A6-4616-880B-206E7AF3F3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3CE10FAA-87BD-438F-9AC4-4B032362C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="" xmlns:a16="http://schemas.microsoft.com/office/drawing/2014/main" id="{27E5858D-6D2C-460E-BE91-000CE5A0D3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="" xmlns:a16="http://schemas.microsoft.com/office/drawing/2014/main" id="{0B5D586A-9D3C-4338-A5BA-4E08A6139D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="" xmlns:a16="http://schemas.microsoft.com/office/drawing/2014/main" id="{DA6789B0-E497-40E1-A130-AE827B8C3A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="" xmlns:a16="http://schemas.microsoft.com/office/drawing/2014/main" id="{18514553-DB13-4E06-BE37-0D214D74F5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alatino Linotype" pitchFamily="18" charset="0"/>
              </a:rPr>
              <a:t>MAPKs</a:t>
            </a:r>
            <a:endParaRPr lang="en-US" sz="20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28473"/>
            <a:ext cx="91440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l-GR" dirty="0">
                <a:latin typeface="Palatino Linotype" pitchFamily="18" charset="0"/>
              </a:rPr>
              <a:t>Στα επόμενα αναπτυξιακά στάδια, τα τρία </a:t>
            </a:r>
            <a:r>
              <a:rPr lang="el-GR" dirty="0" err="1">
                <a:latin typeface="Palatino Linotype" pitchFamily="18" charset="0"/>
              </a:rPr>
              <a:t>σηματοδοτικά</a:t>
            </a:r>
            <a:r>
              <a:rPr lang="el-GR" dirty="0">
                <a:latin typeface="Palatino Linotype" pitchFamily="18" charset="0"/>
              </a:rPr>
              <a:t> μονοπάτια ακολούθησαν όμοιο πρότυπο ενεργοποίησης:</a:t>
            </a:r>
            <a:endParaRPr lang="en-US" dirty="0">
              <a:latin typeface="Palatino Linotype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b="1" dirty="0">
                <a:latin typeface="Palatino Linotype" pitchFamily="18" charset="0"/>
              </a:rPr>
              <a:t>μείωση στο στάδιο </a:t>
            </a:r>
            <a:r>
              <a:rPr lang="el-GR" b="1" dirty="0" err="1">
                <a:latin typeface="Palatino Linotype" pitchFamily="18" charset="0"/>
              </a:rPr>
              <a:t>ιχθυονυμφών</a:t>
            </a:r>
            <a:r>
              <a:rPr lang="el-GR" b="1" dirty="0">
                <a:latin typeface="Palatino Linotype" pitchFamily="18" charset="0"/>
              </a:rPr>
              <a:t> τριών ημερών </a:t>
            </a:r>
          </a:p>
          <a:p>
            <a:pPr algn="just">
              <a:spcAft>
                <a:spcPts val="900"/>
              </a:spcAft>
            </a:pPr>
            <a:endParaRPr lang="el-GR" b="1" dirty="0">
              <a:latin typeface="Palatino Linotype" pitchFamily="18" charset="0"/>
            </a:endParaRPr>
          </a:p>
          <a:p>
            <a:pPr marL="285750" indent="-285750" algn="just">
              <a:lnSpc>
                <a:spcPct val="20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b="1" dirty="0">
                <a:latin typeface="Palatino Linotype" pitchFamily="18" charset="0"/>
              </a:rPr>
              <a:t>αύξηση στα στάδια των </a:t>
            </a:r>
            <a:r>
              <a:rPr lang="el-GR" b="1" dirty="0" smtClean="0">
                <a:latin typeface="Palatino Linotype" pitchFamily="18" charset="0"/>
              </a:rPr>
              <a:t>ιχθυδίων</a:t>
            </a:r>
            <a:endParaRPr lang="el-GR" sz="1300" dirty="0">
              <a:latin typeface="Palatino Linotype" pitchFamily="18" charset="0"/>
            </a:endParaRPr>
          </a:p>
        </p:txBody>
      </p:sp>
      <p:pic>
        <p:nvPicPr>
          <p:cNvPr id="6" name="Picture 4" descr="Black Curved Arrow Png Clipart , Png Download - Transparent Background  Curved Arrow Transparent PNG - 450x943 - Free Download on NicePNG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85" r="14569"/>
          <a:stretch/>
        </p:blipFill>
        <p:spPr bwMode="auto">
          <a:xfrm rot="16200000">
            <a:off x="1320555" y="1669183"/>
            <a:ext cx="474846" cy="82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23728" y="1800043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>
                <a:latin typeface="Palatino Linotype" pitchFamily="18" charset="0"/>
              </a:rPr>
              <a:t>σίτιση με τροχοφόρα: </a:t>
            </a:r>
            <a:r>
              <a:rPr lang="el-GR" dirty="0">
                <a:latin typeface="Palatino Linotype" pitchFamily="18" charset="0"/>
              </a:rPr>
              <a:t>δεν επέφερε κυτταρική απόκριση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670" y="2657299"/>
            <a:ext cx="6820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latin typeface="Palatino Linotype" pitchFamily="18" charset="0"/>
              </a:rPr>
              <a:t>πιθανό να αποτελεί συνδυασμό εμπλοκής των MAPKs σε αναπτυξιακές διαδικασίες (σωματική </a:t>
            </a:r>
            <a:r>
              <a:rPr lang="el-GR" dirty="0" smtClean="0">
                <a:latin typeface="Palatino Linotype" pitchFamily="18" charset="0"/>
              </a:rPr>
              <a:t>αύξηση) </a:t>
            </a:r>
            <a:r>
              <a:rPr lang="el-GR" dirty="0">
                <a:latin typeface="Palatino Linotype" pitchFamily="18" charset="0"/>
              </a:rPr>
              <a:t>και κυτταρικής απόκρισης ως προς διατροφικές ελλείψεις (συγκριτικά με παρουσία προβιοτικών)</a:t>
            </a:r>
          </a:p>
        </p:txBody>
      </p:sp>
      <p:pic>
        <p:nvPicPr>
          <p:cNvPr id="9" name="Picture 4" descr="Black Curved Arrow Png Clipart , Png Download - Transparent Background  Curved Arrow Transparent PNG - 450x943 - Free Download on NicePNG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85" r="14569"/>
          <a:stretch/>
        </p:blipFill>
        <p:spPr bwMode="auto">
          <a:xfrm rot="16200000">
            <a:off x="1320555" y="2774852"/>
            <a:ext cx="474846" cy="82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374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="" xmlns:a16="http://schemas.microsoft.com/office/drawing/2014/main" id="{F0B4B9E6-4DA5-4B9F-A12C-424F230EF7AD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A94CE545-7507-430B-9A97-78B7E5F5D34C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832D2790-BEF0-4D29-9272-1541BB5005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910FFE99-3B1B-4DE7-A57D-51D8B1AB2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5E604199-AC50-4EB0-B025-C0839AFD10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E4BAF22D-ABD2-4BC6-B9EF-460541C486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D6FEF327-86D2-47FA-A9BF-6CF0120542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28C1C239-4932-4353-BDBD-4FE3C29020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alatino Linotype" pitchFamily="18" charset="0"/>
              </a:rPr>
              <a:t>HSPs</a:t>
            </a:r>
            <a:endParaRPr lang="en-US" sz="20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575125"/>
            <a:ext cx="9001156" cy="213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l-GR" b="1" dirty="0">
                <a:latin typeface="Palatino Linotype" pitchFamily="18" charset="0"/>
              </a:rPr>
              <a:t>αύξηση επιπέδων κατά το στάδιο της εκκόλαψης</a:t>
            </a:r>
            <a:endParaRPr lang="en-US" b="1" dirty="0">
              <a:latin typeface="Palatino Linotype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n-US" dirty="0">
                <a:latin typeface="Palatino Linotype" pitchFamily="18" charset="0"/>
              </a:rPr>
              <a:t>z</a:t>
            </a:r>
            <a:r>
              <a:rPr lang="el-GR" dirty="0">
                <a:latin typeface="Palatino Linotype" pitchFamily="18" charset="0"/>
              </a:rPr>
              <a:t>ebrafish: </a:t>
            </a:r>
            <a:r>
              <a:rPr lang="el-GR" dirty="0" smtClean="0">
                <a:latin typeface="Palatino Linotype" pitchFamily="18" charset="0"/>
              </a:rPr>
              <a:t>επαγωγή </a:t>
            </a:r>
            <a:r>
              <a:rPr lang="el-GR" dirty="0">
                <a:latin typeface="Palatino Linotype" pitchFamily="18" charset="0"/>
              </a:rPr>
              <a:t>της ισομορφής HSP90β </a:t>
            </a:r>
            <a:r>
              <a:rPr lang="el-GR" dirty="0" smtClean="0">
                <a:latin typeface="Palatino Linotype" pitchFamily="18" charset="0"/>
              </a:rPr>
              <a:t>κατά </a:t>
            </a:r>
            <a:r>
              <a:rPr lang="el-GR" dirty="0">
                <a:latin typeface="Palatino Linotype" pitchFamily="18" charset="0"/>
              </a:rPr>
              <a:t>τη </a:t>
            </a:r>
            <a:r>
              <a:rPr lang="el-GR" dirty="0" smtClean="0">
                <a:latin typeface="Palatino Linotype" pitchFamily="18" charset="0"/>
              </a:rPr>
              <a:t>σωμιτογένεση </a:t>
            </a:r>
            <a:r>
              <a:rPr lang="el-GR" sz="1300" dirty="0">
                <a:latin typeface="Palatino Linotype" pitchFamily="18" charset="0"/>
              </a:rPr>
              <a:t>(Krone &amp; Sass 1994)</a:t>
            </a:r>
          </a:p>
          <a:p>
            <a:pPr algn="just">
              <a:spcAft>
                <a:spcPts val="900"/>
              </a:spcAft>
            </a:pPr>
            <a:r>
              <a:rPr lang="el-GR" b="1" dirty="0">
                <a:latin typeface="Palatino Linotype" pitchFamily="18" charset="0"/>
              </a:rPr>
              <a:t>μείωση επιπέδων κατά το στάδιο </a:t>
            </a:r>
            <a:r>
              <a:rPr lang="el-GR" b="1" dirty="0" err="1">
                <a:latin typeface="Palatino Linotype" pitchFamily="18" charset="0"/>
              </a:rPr>
              <a:t>ιχθυδίων</a:t>
            </a:r>
            <a:endParaRPr lang="el-GR" sz="1300" dirty="0">
              <a:latin typeface="Palatino Linotype" pitchFamily="18" charset="0"/>
            </a:endParaRPr>
          </a:p>
          <a:p>
            <a:pPr marL="285750" indent="-285750" algn="just">
              <a:lnSpc>
                <a:spcPct val="13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σωματική αύξηση </a:t>
            </a:r>
            <a:r>
              <a:rPr lang="el-GR" i="1" dirty="0">
                <a:latin typeface="Palatino Linotype" pitchFamily="18" charset="0"/>
              </a:rPr>
              <a:t>O. </a:t>
            </a:r>
            <a:r>
              <a:rPr lang="el-GR" i="1" dirty="0" smtClean="0">
                <a:latin typeface="Palatino Linotype" pitchFamily="18" charset="0"/>
              </a:rPr>
              <a:t>mykiss</a:t>
            </a:r>
            <a:r>
              <a:rPr lang="en-US" dirty="0" smtClean="0">
                <a:latin typeface="Palatino Linotype" pitchFamily="18" charset="0"/>
              </a:rPr>
              <a:t>            </a:t>
            </a:r>
            <a:r>
              <a:rPr lang="el-GR" dirty="0" smtClean="0">
                <a:latin typeface="Palatino Linotype" pitchFamily="18" charset="0"/>
              </a:rPr>
              <a:t>μείωση </a:t>
            </a:r>
            <a:r>
              <a:rPr lang="el-GR" dirty="0">
                <a:latin typeface="Palatino Linotype" pitchFamily="18" charset="0"/>
              </a:rPr>
              <a:t>HSP90 στον πυρήνα</a:t>
            </a:r>
          </a:p>
          <a:p>
            <a:pPr algn="just">
              <a:lnSpc>
                <a:spcPct val="130000"/>
              </a:lnSpc>
              <a:spcAft>
                <a:spcPts val="900"/>
              </a:spcAft>
            </a:pPr>
            <a:r>
              <a:rPr lang="el-GR" dirty="0">
                <a:latin typeface="Palatino Linotype" pitchFamily="18" charset="0"/>
              </a:rPr>
              <a:t>μείωση απαιτήσεων για λειτουργία </a:t>
            </a:r>
            <a:r>
              <a:rPr lang="el-GR" dirty="0" smtClean="0">
                <a:latin typeface="Palatino Linotype" pitchFamily="18" charset="0"/>
              </a:rPr>
              <a:t>ως </a:t>
            </a:r>
            <a:r>
              <a:rPr lang="el-GR" dirty="0">
                <a:latin typeface="Palatino Linotype" pitchFamily="18" charset="0"/>
              </a:rPr>
              <a:t>µοριακές συνοδοί </a:t>
            </a:r>
            <a:r>
              <a:rPr lang="el-GR" sz="1300" dirty="0" smtClean="0">
                <a:latin typeface="Palatino Linotype" pitchFamily="18" charset="0"/>
              </a:rPr>
              <a:t>(</a:t>
            </a:r>
            <a:r>
              <a:rPr lang="el-GR" sz="1300" dirty="0">
                <a:latin typeface="Palatino Linotype" pitchFamily="18" charset="0"/>
              </a:rPr>
              <a:t>Rendell &amp; Currie </a:t>
            </a:r>
            <a:r>
              <a:rPr lang="el-GR" sz="1300" dirty="0" smtClean="0">
                <a:latin typeface="Palatino Linotype" pitchFamily="18" charset="0"/>
              </a:rPr>
              <a:t>2005</a:t>
            </a:r>
            <a:r>
              <a:rPr lang="en-US" sz="1300" dirty="0" smtClean="0">
                <a:latin typeface="Palatino Linotype" pitchFamily="18" charset="0"/>
              </a:rPr>
              <a:t>)</a:t>
            </a:r>
            <a:endParaRPr lang="el-GR" sz="1300" dirty="0">
              <a:latin typeface="Palatino Linotype" pitchFamily="18" charset="0"/>
            </a:endParaRPr>
          </a:p>
        </p:txBody>
      </p:sp>
      <p:pic>
        <p:nvPicPr>
          <p:cNvPr id="18" name="Picture 13" descr="Curved Arrow Red2 - Transparent Background Long Curved Arrow is popular png  clipart &amp; cartoon images. Ex… | Curved arrow, Transparent background,  Background clipart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000240"/>
            <a:ext cx="428628" cy="3522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ight Arrow 18"/>
          <p:cNvSpPr/>
          <p:nvPr/>
        </p:nvSpPr>
        <p:spPr>
          <a:xfrm>
            <a:off x="3500430" y="1957986"/>
            <a:ext cx="500066" cy="142876"/>
          </a:xfrm>
          <a:prstGeom prst="rightArrow">
            <a:avLst/>
          </a:prstGeom>
          <a:solidFill>
            <a:schemeClr val="bg1"/>
          </a:solidFill>
          <a:ln w="15875">
            <a:solidFill>
              <a:schemeClr val="tx1">
                <a:alpha val="6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79512" y="2928934"/>
            <a:ext cx="8839597" cy="183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Aft>
                <a:spcPts val="900"/>
              </a:spcAft>
            </a:pPr>
            <a:r>
              <a:rPr lang="el-GR" b="1" dirty="0">
                <a:latin typeface="Palatino Linotype" pitchFamily="18" charset="0"/>
              </a:rPr>
              <a:t>επαγωγή </a:t>
            </a:r>
            <a:r>
              <a:rPr lang="en-US" b="1" dirty="0">
                <a:latin typeface="Palatino Linotype" pitchFamily="18" charset="0"/>
              </a:rPr>
              <a:t>HSP60 </a:t>
            </a:r>
            <a:r>
              <a:rPr lang="el-GR" b="1" dirty="0">
                <a:latin typeface="Palatino Linotype" pitchFamily="18" charset="0"/>
              </a:rPr>
              <a:t>και</a:t>
            </a:r>
            <a:r>
              <a:rPr lang="en-US" b="1" dirty="0">
                <a:latin typeface="Palatino Linotype" pitchFamily="18" charset="0"/>
              </a:rPr>
              <a:t> HSP70</a:t>
            </a:r>
            <a:r>
              <a:rPr lang="el-GR" b="1" dirty="0">
                <a:latin typeface="Palatino Linotype" pitchFamily="18" charset="0"/>
              </a:rPr>
              <a:t> στο</a:t>
            </a:r>
            <a:r>
              <a:rPr lang="en-US" b="1" dirty="0">
                <a:latin typeface="Palatino Linotype" pitchFamily="18" charset="0"/>
              </a:rPr>
              <a:t> </a:t>
            </a:r>
            <a:r>
              <a:rPr lang="el-GR" b="1" dirty="0">
                <a:latin typeface="Palatino Linotype" pitchFamily="18" charset="0"/>
              </a:rPr>
              <a:t>στάδιο </a:t>
            </a:r>
            <a:r>
              <a:rPr lang="el-GR" b="1" dirty="0" smtClean="0">
                <a:latin typeface="Palatino Linotype" pitchFamily="18" charset="0"/>
              </a:rPr>
              <a:t>ιχθυονυμφών</a:t>
            </a:r>
            <a:endParaRPr lang="en-US" b="1" dirty="0">
              <a:latin typeface="Palatino Linotype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n-US" dirty="0">
                <a:latin typeface="Palatino Linotype" pitchFamily="18" charset="0"/>
              </a:rPr>
              <a:t>z</a:t>
            </a:r>
            <a:r>
              <a:rPr lang="el-GR" dirty="0" err="1">
                <a:latin typeface="Palatino Linotype" pitchFamily="18" charset="0"/>
              </a:rPr>
              <a:t>ebrafish</a:t>
            </a:r>
            <a:r>
              <a:rPr lang="el-GR" dirty="0">
                <a:latin typeface="Palatino Linotype" pitchFamily="18" charset="0"/>
              </a:rPr>
              <a:t>: αύξηση επιπέδων HSP70,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που διαμεσολαβείτε από σήματα αύξησης ή διαφοροποίησης, κατά τα πρώτα στάδια της </a:t>
            </a:r>
            <a:r>
              <a:rPr lang="el-GR" dirty="0" err="1">
                <a:latin typeface="Palatino Linotype" pitchFamily="18" charset="0"/>
              </a:rPr>
              <a:t>ιχθυονύμφης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Yeh</a:t>
            </a:r>
            <a:r>
              <a:rPr lang="el-GR" sz="1300" dirty="0">
                <a:latin typeface="Palatino Linotype" pitchFamily="18" charset="0"/>
              </a:rPr>
              <a:t> &amp; </a:t>
            </a:r>
            <a:r>
              <a:rPr lang="el-GR" sz="1300" dirty="0" err="1">
                <a:latin typeface="Palatino Linotype" pitchFamily="18" charset="0"/>
              </a:rPr>
              <a:t>Hsu</a:t>
            </a:r>
            <a:r>
              <a:rPr lang="el-GR" sz="1300" dirty="0">
                <a:latin typeface="Palatino Linotype" pitchFamily="18" charset="0"/>
              </a:rPr>
              <a:t> 2000)</a:t>
            </a:r>
            <a:endParaRPr lang="en-US" sz="1300" dirty="0">
              <a:latin typeface="Palatino Linotype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παρόμοια επακόλουθη μείωση πρωτεϊνικών επίπεδων HSP70 παρατηρήθηκαν και στο </a:t>
            </a:r>
            <a:r>
              <a:rPr lang="el-GR" dirty="0" err="1">
                <a:latin typeface="Palatino Linotype" pitchFamily="18" charset="0"/>
              </a:rPr>
              <a:t>zebrafish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Yeh</a:t>
            </a:r>
            <a:r>
              <a:rPr lang="el-GR" sz="1300" dirty="0">
                <a:latin typeface="Palatino Linotype" pitchFamily="18" charset="0"/>
              </a:rPr>
              <a:t> &amp; </a:t>
            </a:r>
            <a:r>
              <a:rPr lang="el-GR" sz="1300" dirty="0" err="1">
                <a:latin typeface="Palatino Linotype" pitchFamily="18" charset="0"/>
              </a:rPr>
              <a:t>Hsu</a:t>
            </a:r>
            <a:r>
              <a:rPr lang="el-GR" sz="1300" dirty="0">
                <a:latin typeface="Palatino Linotype" pitchFamily="18" charset="0"/>
              </a:rPr>
              <a:t> 2002)</a:t>
            </a:r>
            <a:endParaRPr lang="en-US" sz="13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071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="" xmlns:a16="http://schemas.microsoft.com/office/drawing/2014/main" id="{D8EBEBA4-BC87-4149-8240-EE030180D069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="" xmlns:a16="http://schemas.microsoft.com/office/drawing/2014/main" id="{37E3C4C7-EC36-46BE-A0BA-CBD87F079275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7462040F-FE6C-4BD3-B989-8CCEBA2D20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1D0439F6-5C43-4764-B9BB-D95583FF2B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572C3AB7-3AE8-422D-9835-48BE284318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200B7194-79BD-4690-9BEB-4F975D546C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9EDF75BA-DF43-44E9-A48A-196B6D9CF9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="" xmlns:a16="http://schemas.microsoft.com/office/drawing/2014/main" id="{70B7C73C-F5EC-44DE-BE13-FAB9CF656E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alatino Linotype" pitchFamily="18" charset="0"/>
              </a:rPr>
              <a:t>HSPs</a:t>
            </a:r>
            <a:endParaRPr lang="en-US" sz="2000" b="1" i="1" dirty="0">
              <a:latin typeface="Palatino Linotyp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92696"/>
            <a:ext cx="91121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l-GR" b="1" dirty="0">
                <a:latin typeface="Palatino Linotype" pitchFamily="18" charset="0"/>
              </a:rPr>
              <a:t>διατήρηση </a:t>
            </a:r>
            <a:r>
              <a:rPr lang="el-GR" b="1" dirty="0" err="1">
                <a:latin typeface="Palatino Linotype" pitchFamily="18" charset="0"/>
              </a:rPr>
              <a:t>HSPs</a:t>
            </a:r>
            <a:r>
              <a:rPr lang="el-GR" b="1" dirty="0">
                <a:latin typeface="Palatino Linotype" pitchFamily="18" charset="0"/>
              </a:rPr>
              <a:t> σε υψηλά επίπεδα κατά το στάδιο των </a:t>
            </a:r>
            <a:r>
              <a:rPr lang="el-GR" b="1" dirty="0" err="1">
                <a:latin typeface="Palatino Linotype" pitchFamily="18" charset="0"/>
              </a:rPr>
              <a:t>ιχθυδίων</a:t>
            </a:r>
            <a:r>
              <a:rPr lang="el-GR" b="1" dirty="0">
                <a:latin typeface="Palatino Linotype" pitchFamily="18" charset="0"/>
              </a:rPr>
              <a:t> </a:t>
            </a:r>
            <a:endParaRPr lang="en-US" b="1" dirty="0">
              <a:latin typeface="Palatino Linotype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μεγαλύτερη ανάγκη για τη λειτουργία των μοριακών νταντάδων σε αναπτυσσόμενους ιχθύες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Rendell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2006)</a:t>
            </a:r>
            <a:endParaRPr lang="en-US" sz="1300" dirty="0">
              <a:latin typeface="Palatino Linotype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αλληλεπίδραση </a:t>
            </a:r>
            <a:r>
              <a:rPr lang="el-GR" dirty="0" err="1">
                <a:latin typeface="Palatino Linotype" pitchFamily="18" charset="0"/>
              </a:rPr>
              <a:t>HSPs</a:t>
            </a:r>
            <a:r>
              <a:rPr lang="el-GR" dirty="0">
                <a:latin typeface="Palatino Linotype" pitchFamily="18" charset="0"/>
              </a:rPr>
              <a:t> με συστατικά μονοπατιών σηματοδότησης που ρυθμίζουν αύξηση και ανάπτυξη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Pratt</a:t>
            </a:r>
            <a:r>
              <a:rPr lang="el-GR" sz="1300" dirty="0">
                <a:latin typeface="Palatino Linotype" pitchFamily="18" charset="0"/>
              </a:rPr>
              <a:t> &amp; </a:t>
            </a:r>
            <a:r>
              <a:rPr lang="el-GR" sz="1300" dirty="0" err="1">
                <a:latin typeface="Palatino Linotype" pitchFamily="18" charset="0"/>
              </a:rPr>
              <a:t>Toft</a:t>
            </a:r>
            <a:r>
              <a:rPr lang="el-GR" sz="1300" dirty="0">
                <a:latin typeface="Palatino Linotype" pitchFamily="18" charset="0"/>
              </a:rPr>
              <a:t> 1997)</a:t>
            </a: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endParaRPr lang="en-US" dirty="0">
              <a:latin typeface="Palatino Linotype" pitchFamily="18" charset="0"/>
            </a:endParaRPr>
          </a:p>
          <a:p>
            <a:pPr algn="ctr">
              <a:spcAft>
                <a:spcPts val="900"/>
              </a:spcAft>
            </a:pPr>
            <a:r>
              <a:rPr lang="el-GR" b="1" dirty="0">
                <a:latin typeface="Palatino Linotype" pitchFamily="18" charset="0"/>
              </a:rPr>
              <a:t>υψηλότεροι ρυθμοί αύξησης, υψηλότερες διατροφικές απαιτήσεις ή/και συνεχή ανανέωση ή αντικατάσταση πρωτεϊνών </a:t>
            </a:r>
            <a:endParaRPr lang="en-US" b="1" dirty="0">
              <a:latin typeface="Palatino Linotype" pitchFamily="18" charset="0"/>
            </a:endParaRPr>
          </a:p>
        </p:txBody>
      </p:sp>
      <p:pic>
        <p:nvPicPr>
          <p:cNvPr id="9" name="Picture 13" descr="Curved Arrow Red2 - Transparent Background Long Curved Arrow is popular png  clipart &amp; cartoon images. Ex… | Curved arrow, Transparent background,  Background clipart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964" y="2204864"/>
            <a:ext cx="744763" cy="61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5608012"/>
            <a:ext cx="5838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6" y="4465132"/>
            <a:ext cx="90873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20" y="4465132"/>
            <a:ext cx="2076923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 descr="C:\Users\User\Desktop\Bio Logo GR-Diafan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940" y="4429132"/>
            <a:ext cx="812764" cy="9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019" r="16533"/>
          <a:stretch/>
        </p:blipFill>
        <p:spPr bwMode="auto">
          <a:xfrm>
            <a:off x="5175350" y="4465132"/>
            <a:ext cx="84563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634" y="4483132"/>
            <a:ext cx="1064084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364" y="4681132"/>
            <a:ext cx="1994753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1" descr="Λογότυπα Π.Θ. | Πανεπιστήμιο Θεσσαλίας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89" y="4483132"/>
            <a:ext cx="1283605" cy="86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30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Ορθογώνιο 37">
            <a:extLst>
              <a:ext uri="{FF2B5EF4-FFF2-40B4-BE49-F238E27FC236}">
                <a16:creationId xmlns="" xmlns:a16="http://schemas.microsoft.com/office/drawing/2014/main" id="{A343AC6E-12EE-41A8-97FF-F18E90556D00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0FFCA47B-56C9-478D-9A63-08049012D49A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332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dirty="0">
                <a:latin typeface="Palatino Linotype" pitchFamily="18" charset="0"/>
              </a:rPr>
              <a:t>υποψήφιο είδος για διαφοροποίηση της </a:t>
            </a:r>
            <a:endParaRPr lang="en-US" dirty="0">
              <a:latin typeface="Palatino Linotype" pitchFamily="18" charset="0"/>
            </a:endParaRPr>
          </a:p>
          <a:p>
            <a:pPr>
              <a:spcAft>
                <a:spcPts val="600"/>
              </a:spcAft>
            </a:pPr>
            <a:r>
              <a:rPr lang="el-GR" dirty="0">
                <a:latin typeface="Palatino Linotype" pitchFamily="18" charset="0"/>
              </a:rPr>
              <a:t>θαλάσσιας υδατοκαλλιέργειας στη Μεσόγειο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endParaRPr lang="el-GR" dirty="0">
              <a:latin typeface="Palatino Linotype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ü"/>
            </a:pPr>
            <a:r>
              <a:rPr lang="el-GR" dirty="0">
                <a:latin typeface="Palatino Linotype" pitchFamily="18" charset="0"/>
              </a:rPr>
              <a:t>παγκόσμια κατανομή και αγορά </a:t>
            </a:r>
            <a:r>
              <a:rPr lang="en-US" sz="1200" dirty="0">
                <a:latin typeface="Palatino Linotype" pitchFamily="18" charset="0"/>
              </a:rPr>
              <a:t>(</a:t>
            </a:r>
            <a:r>
              <a:rPr lang="en-US" sz="1200" dirty="0" err="1">
                <a:latin typeface="Palatino Linotype" pitchFamily="18" charset="0"/>
              </a:rPr>
              <a:t>Mylonas</a:t>
            </a:r>
            <a:r>
              <a:rPr lang="en-US" sz="1200" dirty="0">
                <a:latin typeface="Palatino Linotype" pitchFamily="18" charset="0"/>
              </a:rPr>
              <a:t> et al. 2017)</a:t>
            </a:r>
            <a:endParaRPr lang="el-GR" sz="1200" dirty="0">
              <a:latin typeface="Palatino Linotype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ü"/>
            </a:pPr>
            <a:r>
              <a:rPr lang="da-DK" dirty="0">
                <a:latin typeface="Palatino Linotype" pitchFamily="18" charset="0"/>
              </a:rPr>
              <a:t>γρήγορο ρυθμό ανάπτυξης </a:t>
            </a:r>
            <a:r>
              <a:rPr lang="da-DK" sz="1200" dirty="0">
                <a:latin typeface="Palatino Linotype" pitchFamily="18" charset="0"/>
              </a:rPr>
              <a:t>(Jover et al. 1999; Mazzola et al. 2000)</a:t>
            </a:r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ü"/>
            </a:pPr>
            <a:r>
              <a:rPr lang="el-GR" dirty="0">
                <a:latin typeface="Palatino Linotype" pitchFamily="18" charset="0"/>
              </a:rPr>
              <a:t>μεγάλο σωματικό μέγεθος </a:t>
            </a:r>
          </a:p>
          <a:p>
            <a:pPr>
              <a:spcAft>
                <a:spcPts val="800"/>
              </a:spcAft>
            </a:pPr>
            <a:r>
              <a:rPr lang="el-GR" dirty="0">
                <a:latin typeface="Palatino Linotype" pitchFamily="18" charset="0"/>
              </a:rPr>
              <a:t>		</a:t>
            </a:r>
            <a:r>
              <a:rPr lang="en-US" dirty="0">
                <a:latin typeface="Palatino Linotype" pitchFamily="18" charset="0"/>
              </a:rPr>
              <a:t>  </a:t>
            </a:r>
            <a:r>
              <a:rPr lang="el-GR" dirty="0" err="1">
                <a:latin typeface="Palatino Linotype" pitchFamily="18" charset="0"/>
              </a:rPr>
              <a:t>φιλετοποίηση</a:t>
            </a:r>
            <a:r>
              <a:rPr lang="el-GR" dirty="0">
                <a:latin typeface="Palatino Linotype" pitchFamily="18" charset="0"/>
              </a:rPr>
              <a:t> και παραγωγή προϊόντων προστιθέμενης αξίας</a:t>
            </a:r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ü"/>
            </a:pPr>
            <a:r>
              <a:rPr lang="el-GR" dirty="0">
                <a:latin typeface="Palatino Linotype" pitchFamily="18" charset="0"/>
              </a:rPr>
              <a:t>άριστη ποιότητα φιλέτου </a:t>
            </a:r>
            <a:r>
              <a:rPr lang="el-GR" sz="1200" dirty="0">
                <a:latin typeface="Palatino Linotype" pitchFamily="18" charset="0"/>
              </a:rPr>
              <a:t>(</a:t>
            </a:r>
            <a:r>
              <a:rPr lang="it-IT" sz="1200" dirty="0">
                <a:latin typeface="Palatino Linotype" pitchFamily="18" charset="0"/>
              </a:rPr>
              <a:t>Nakada 2000</a:t>
            </a:r>
            <a:r>
              <a:rPr lang="el-GR" sz="1200" dirty="0">
                <a:latin typeface="Palatino Linotype" pitchFamily="18" charset="0"/>
              </a:rPr>
              <a:t>,</a:t>
            </a:r>
            <a:r>
              <a:rPr lang="it-IT" sz="1200" dirty="0">
                <a:latin typeface="Palatino Linotype" pitchFamily="18" charset="0"/>
              </a:rPr>
              <a:t> Sicuro &amp; Luzzana 2016</a:t>
            </a:r>
            <a:r>
              <a:rPr lang="el-GR" sz="1200" dirty="0">
                <a:latin typeface="Palatino Linotype" pitchFamily="18" charset="0"/>
              </a:rPr>
              <a:t>)</a:t>
            </a:r>
          </a:p>
          <a:p>
            <a:pPr marL="285750" indent="-285750">
              <a:spcAft>
                <a:spcPts val="800"/>
              </a:spcAft>
              <a:buFont typeface="Wingdings" pitchFamily="2" charset="2"/>
              <a:buChar char="ü"/>
            </a:pPr>
            <a:r>
              <a:rPr lang="el-GR" dirty="0">
                <a:latin typeface="Palatino Linotype" pitchFamily="18" charset="0"/>
              </a:rPr>
              <a:t>υψηλή αποδοχή από καταναλωτές</a:t>
            </a:r>
          </a:p>
        </p:txBody>
      </p:sp>
      <p:pic>
        <p:nvPicPr>
          <p:cNvPr id="3076" name="Picture 4" descr="Black Curved Arrow Png Clipart , Png Download - Transparent Background  Curved Arrow Transparent PNG - 450x943 - Free Download on NicePNG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85" r="14569"/>
          <a:stretch/>
        </p:blipFill>
        <p:spPr bwMode="auto">
          <a:xfrm rot="17275104">
            <a:off x="1317231" y="2871611"/>
            <a:ext cx="417074" cy="7272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reater amberjack, Seriola dumerili, Ricciola, mediterranean fish, isolated  on white background Stock Photo - Alam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32" t="21043" r="7705" b="31457"/>
          <a:stretch/>
        </p:blipFill>
        <p:spPr bwMode="auto">
          <a:xfrm>
            <a:off x="5327741" y="836712"/>
            <a:ext cx="3816258" cy="151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920" t="11727" r="11274" b="17143"/>
          <a:stretch/>
        </p:blipFill>
        <p:spPr bwMode="auto">
          <a:xfrm>
            <a:off x="134106" y="4653312"/>
            <a:ext cx="1629582" cy="15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63688" y="4706648"/>
            <a:ext cx="7380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Palatino Linotype" pitchFamily="18" charset="0"/>
              </a:rPr>
              <a:t>αναπαραγωγικός έλεγχος υπό συνθήκες εκτροφής </a:t>
            </a:r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dirty="0">
              <a:latin typeface="Palatino Linotype" pitchFamily="18" charset="0"/>
            </a:endParaRPr>
          </a:p>
          <a:p>
            <a:pPr algn="ctr"/>
            <a:endParaRPr lang="en-US" dirty="0">
              <a:latin typeface="Palatino Linotype" pitchFamily="18" charset="0"/>
            </a:endParaRPr>
          </a:p>
          <a:p>
            <a:pPr algn="ctr"/>
            <a:r>
              <a:rPr lang="el-GR" b="1" dirty="0">
                <a:latin typeface="Palatino Linotype" pitchFamily="18" charset="0"/>
              </a:rPr>
              <a:t>κυριότερο εμπόδιο στην επίτευξη της εμπορευματοποίησής του</a:t>
            </a:r>
          </a:p>
        </p:txBody>
      </p:sp>
      <p:pic>
        <p:nvPicPr>
          <p:cNvPr id="3085" name="Picture 13" descr="Curved Arrow Red2 - Transparent Background Long Curved Arrow is popular png  clipart &amp; cartoon images. Ex… | Curved arrow, Transparent background,  Background clipart"/>
          <p:cNvPicPr>
            <a:picLocks noChangeAspect="1" noChangeArrowheads="1"/>
          </p:cNvPicPr>
          <p:nvPr/>
        </p:nvPicPr>
        <p:blipFill>
          <a:blip r:embed="rId6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508" y="5111351"/>
            <a:ext cx="920000" cy="75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50D05A47-A117-4497-905A-AA4271A0DF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3E4AF53A-B821-45CA-A2A4-9EC808C70BFD}"/>
              </a:ext>
            </a:extLst>
          </p:cNvPr>
          <p:cNvSpPr txBox="1"/>
          <p:nvPr/>
        </p:nvSpPr>
        <p:spPr>
          <a:xfrm>
            <a:off x="179512" y="11663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Palatino Linotype" pitchFamily="18" charset="0"/>
              </a:rPr>
              <a:t>Εκτροφή μαγιάτικου,</a:t>
            </a:r>
            <a:r>
              <a:rPr lang="en-US" sz="2000" b="1" i="1" dirty="0">
                <a:latin typeface="Palatino Linotype" pitchFamily="18" charset="0"/>
              </a:rPr>
              <a:t> Seriola </a:t>
            </a:r>
            <a:r>
              <a:rPr lang="en-US" sz="2000" b="1" i="1" dirty="0" err="1">
                <a:latin typeface="Palatino Linotype" pitchFamily="18" charset="0"/>
              </a:rPr>
              <a:t>dumerili</a:t>
            </a:r>
            <a:r>
              <a:rPr lang="en-US" sz="2000" b="1" i="1" dirty="0">
                <a:latin typeface="Palatino Linotype" pitchFamily="18" charset="0"/>
              </a:rPr>
              <a:t> </a:t>
            </a:r>
            <a:r>
              <a:rPr lang="en-US" sz="2000" b="1" dirty="0">
                <a:latin typeface="Palatino Linotype" pitchFamily="18" charset="0"/>
              </a:rPr>
              <a:t>(</a:t>
            </a:r>
            <a:r>
              <a:rPr lang="en-US" sz="2000" b="1" dirty="0" err="1">
                <a:latin typeface="Palatino Linotype" pitchFamily="18" charset="0"/>
              </a:rPr>
              <a:t>Risso</a:t>
            </a:r>
            <a:r>
              <a:rPr lang="en-US" sz="2000" b="1" dirty="0">
                <a:latin typeface="Palatino Linotype" pitchFamily="18" charset="0"/>
              </a:rPr>
              <a:t> 1810)</a:t>
            </a:r>
            <a:endParaRPr lang="el-GR" sz="2000" b="1" dirty="0">
              <a:latin typeface="Palatino Linotype" pitchFamily="18" charset="0"/>
            </a:endParaRPr>
          </a:p>
          <a:p>
            <a:endParaRPr lang="el-GR" sz="2000" b="1" dirty="0">
              <a:latin typeface="Palatino Linotype" pitchFamily="18" charset="0"/>
            </a:endParaRPr>
          </a:p>
        </p:txBody>
      </p:sp>
      <p:pic>
        <p:nvPicPr>
          <p:cNvPr id="22" name="Picture 2">
            <a:extLst>
              <a:ext uri="{FF2B5EF4-FFF2-40B4-BE49-F238E27FC236}">
                <a16:creationId xmlns="" xmlns:a16="http://schemas.microsoft.com/office/drawing/2014/main" id="{B8654ED6-B6D0-4DBC-9473-EFBAD10274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="" xmlns:a16="http://schemas.microsoft.com/office/drawing/2014/main" id="{CD646BB6-2F75-469C-B65B-CF274113ED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="" xmlns:a16="http://schemas.microsoft.com/office/drawing/2014/main" id="{2DD595E4-8557-4C34-88BA-5F24B8EC9B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="" xmlns:a16="http://schemas.microsoft.com/office/drawing/2014/main" id="{C2C98644-C727-47AE-87E7-6383A9739E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>
            <a:extLst>
              <a:ext uri="{FF2B5EF4-FFF2-40B4-BE49-F238E27FC236}">
                <a16:creationId xmlns="" xmlns:a16="http://schemas.microsoft.com/office/drawing/2014/main" id="{8AE08772-C12C-47ED-B127-C6CB0B2E1F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081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682831B3-2E8F-4A7A-84FC-3802D276A773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="" xmlns:a16="http://schemas.microsoft.com/office/drawing/2014/main" id="{48E5F2E4-3659-4FAC-87E7-2E5A99ACE8AC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B5EDC768-DEFC-42B0-BE0D-298D998C26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33969B13-2A95-41D5-8C98-6913FCF006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93D1B46F-1BCC-4988-BBC8-2BF7BAC7E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BE6BE959-406A-4F47-848E-8606229103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DC09A260-A8F0-4285-92FC-B71CC4109E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93551C40-4C8C-4FE7-B9F0-C940B9073E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Palatino Linotype" pitchFamily="18" charset="0"/>
              </a:rPr>
              <a:t>Εκτροφή μαγιάτικου,</a:t>
            </a:r>
            <a:r>
              <a:rPr lang="en-US" sz="2000" b="1" i="1" dirty="0">
                <a:latin typeface="Palatino Linotype" pitchFamily="18" charset="0"/>
              </a:rPr>
              <a:t> Seriola </a:t>
            </a:r>
            <a:r>
              <a:rPr lang="en-US" sz="2000" b="1" i="1" dirty="0" err="1">
                <a:latin typeface="Palatino Linotype" pitchFamily="18" charset="0"/>
              </a:rPr>
              <a:t>dumerili</a:t>
            </a:r>
            <a:endParaRPr lang="el-GR" sz="2000" b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2696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Διατροφικές ελλείψεις εμπορικών ιχθυοτροφών </a:t>
            </a:r>
            <a:r>
              <a:rPr lang="el-GR" dirty="0">
                <a:latin typeface="Palatino Linotype" pitchFamily="18" charset="0"/>
                <a:sym typeface="Wingdings" panose="05000000000000000000" pitchFamily="2" charset="2"/>
              </a:rPr>
              <a:t> </a:t>
            </a:r>
            <a:r>
              <a:rPr lang="el-GR" dirty="0">
                <a:latin typeface="Palatino Linotype" pitchFamily="18" charset="0"/>
              </a:rPr>
              <a:t>σημαντικές αναπαραγωγικές δυσλειτουργίες (διαταραχή γαμετογένεσης, αποτυχία </a:t>
            </a:r>
            <a:r>
              <a:rPr lang="el-GR" dirty="0" smtClean="0">
                <a:latin typeface="Palatino Linotype" pitchFamily="18" charset="0"/>
              </a:rPr>
              <a:t>λεκιθογένεσης </a:t>
            </a:r>
            <a:r>
              <a:rPr lang="el-GR" dirty="0">
                <a:latin typeface="Palatino Linotype" pitchFamily="18" charset="0"/>
              </a:rPr>
              <a:t>και ωρίμανσης ωαρίων)</a:t>
            </a:r>
          </a:p>
          <a:p>
            <a:pPr marL="285750" indent="-285750" algn="just">
              <a:lnSpc>
                <a:spcPct val="15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Ακατάλληλες περιβαλλοντικές συνθήκες ή </a:t>
            </a:r>
            <a:r>
              <a:rPr lang="el-GR" dirty="0" err="1">
                <a:latin typeface="Palatino Linotype" pitchFamily="18" charset="0"/>
              </a:rPr>
              <a:t>στρεσογόνοι</a:t>
            </a:r>
            <a:r>
              <a:rPr lang="el-GR" dirty="0">
                <a:latin typeface="Palatino Linotype" pitchFamily="18" charset="0"/>
              </a:rPr>
              <a:t> παράγοντες λόγω αιχμαλωσίας </a:t>
            </a:r>
            <a:r>
              <a:rPr lang="el-GR" dirty="0">
                <a:latin typeface="Palatino Linotype" pitchFamily="18" charset="0"/>
                <a:sym typeface="Wingdings" panose="05000000000000000000" pitchFamily="2" charset="2"/>
              </a:rPr>
              <a:t></a:t>
            </a:r>
            <a:r>
              <a:rPr lang="el-GR" dirty="0">
                <a:latin typeface="Palatino Linotype" pitchFamily="18" charset="0"/>
              </a:rPr>
              <a:t> αποτυχία ωοτοκίας/ ωορρηξίας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Izquierdo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2001, </a:t>
            </a:r>
            <a:r>
              <a:rPr lang="el-GR" sz="1300" dirty="0" err="1">
                <a:latin typeface="Palatino Linotype" pitchFamily="18" charset="0"/>
              </a:rPr>
              <a:t>Micale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1999, </a:t>
            </a:r>
            <a:r>
              <a:rPr lang="el-GR" sz="1300" dirty="0" err="1">
                <a:latin typeface="Palatino Linotype" pitchFamily="18" charset="0"/>
              </a:rPr>
              <a:t>Mylonas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2004, </a:t>
            </a:r>
            <a:r>
              <a:rPr lang="el-GR" sz="1300" dirty="0" err="1">
                <a:latin typeface="Palatino Linotype" pitchFamily="18" charset="0"/>
              </a:rPr>
              <a:t>Zupa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2017)</a:t>
            </a:r>
            <a:endParaRPr lang="en-US" sz="1300" dirty="0"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600" y="4307638"/>
            <a:ext cx="502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latin typeface="Palatino Linotype" pitchFamily="18" charset="0"/>
              </a:rPr>
              <a:t>αξιολόγηση φυσιολογικής ανάπτυξης του </a:t>
            </a:r>
            <a:r>
              <a:rPr lang="el-GR" sz="2000" b="1" i="1" dirty="0">
                <a:latin typeface="Palatino Linotype" pitchFamily="18" charset="0"/>
              </a:rPr>
              <a:t>S. </a:t>
            </a:r>
            <a:r>
              <a:rPr lang="el-GR" sz="2000" b="1" i="1" dirty="0" err="1">
                <a:latin typeface="Palatino Linotype" pitchFamily="18" charset="0"/>
              </a:rPr>
              <a:t>dumerili</a:t>
            </a:r>
            <a:r>
              <a:rPr lang="el-GR" sz="2000" b="1" i="1" dirty="0">
                <a:latin typeface="Palatino Linotype" pitchFamily="18" charset="0"/>
              </a:rPr>
              <a:t> </a:t>
            </a:r>
            <a:r>
              <a:rPr lang="el-GR" sz="2000" b="1" dirty="0">
                <a:latin typeface="Palatino Linotype" pitchFamily="18" charset="0"/>
              </a:rPr>
              <a:t>υπό συνθήκες εκτροφής</a:t>
            </a:r>
          </a:p>
        </p:txBody>
      </p:sp>
      <p:pic>
        <p:nvPicPr>
          <p:cNvPr id="7" name="Picture 13" descr="Curved Arrow Red2 - Transparent Background Long Curved Arrow is popular png  clipart &amp; cartoon images. Ex… | Curved arrow, Transparent background,  Background clipart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4808">
            <a:off x="3705162" y="3160073"/>
            <a:ext cx="1401910" cy="115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65867" y="5601189"/>
            <a:ext cx="3162117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l-GR" dirty="0" err="1">
                <a:latin typeface="Palatino Linotype" pitchFamily="18" charset="0"/>
              </a:rPr>
              <a:t>Σηματοδοτικά</a:t>
            </a:r>
            <a:r>
              <a:rPr lang="el-GR" dirty="0">
                <a:latin typeface="Palatino Linotype" pitchFamily="18" charset="0"/>
              </a:rPr>
              <a:t> μονοπάτια </a:t>
            </a:r>
          </a:p>
          <a:p>
            <a:pPr algn="ctr">
              <a:spcAft>
                <a:spcPts val="800"/>
              </a:spcAft>
            </a:pPr>
            <a:r>
              <a:rPr lang="el-GR" dirty="0">
                <a:latin typeface="Palatino Linotype" pitchFamily="18" charset="0"/>
              </a:rPr>
              <a:t>αύξησης και απόπτωσης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491860F-C022-4CF8-B67D-3832796C8F40}"/>
              </a:ext>
            </a:extLst>
          </p:cNvPr>
          <p:cNvSpPr txBox="1"/>
          <p:nvPr/>
        </p:nvSpPr>
        <p:spPr>
          <a:xfrm>
            <a:off x="4980778" y="5790984"/>
            <a:ext cx="26875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l-GR" dirty="0">
                <a:latin typeface="Palatino Linotype" pitchFamily="18" charset="0"/>
              </a:rPr>
              <a:t>Κυτταρική απόκριση</a:t>
            </a:r>
          </a:p>
        </p:txBody>
      </p:sp>
      <p:cxnSp>
        <p:nvCxnSpPr>
          <p:cNvPr id="22" name="Ευθύγραμμο βέλος σύνδεσης 21">
            <a:extLst>
              <a:ext uri="{FF2B5EF4-FFF2-40B4-BE49-F238E27FC236}">
                <a16:creationId xmlns="" xmlns:a16="http://schemas.microsoft.com/office/drawing/2014/main" id="{AD2BC496-1E0E-4F18-B3EE-6F6706AD4869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625752" y="5015524"/>
            <a:ext cx="1530424" cy="5856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>
            <a:extLst>
              <a:ext uri="{FF2B5EF4-FFF2-40B4-BE49-F238E27FC236}">
                <a16:creationId xmlns="" xmlns:a16="http://schemas.microsoft.com/office/drawing/2014/main" id="{BB4D6E83-6E0B-4CBF-B98A-06CAC90A0DEF}"/>
              </a:ext>
            </a:extLst>
          </p:cNvPr>
          <p:cNvCxnSpPr>
            <a:cxnSpLocks/>
          </p:cNvCxnSpPr>
          <p:nvPr/>
        </p:nvCxnSpPr>
        <p:spPr>
          <a:xfrm flipH="1">
            <a:off x="3097907" y="5028851"/>
            <a:ext cx="1530424" cy="5856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541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0E890C81-6CA5-400E-920B-2E67CDEC1FB8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="" xmlns:a16="http://schemas.microsoft.com/office/drawing/2014/main" id="{877F7EF6-5463-47E3-AD04-AB9835A7CA16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79F7C2E9-4792-4527-B6D5-F792A708B3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BD66A9E7-4652-4242-8810-B94711087F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F0539B76-9D01-49FC-8C61-14978462D9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A90E1298-19B0-49F0-A71E-F9E53C20A7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917F74B2-4C24-49F5-8D7D-17A7B08EC2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FB751F88-57D7-4B2C-9CB6-9376F0E69C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762013"/>
            <a:ext cx="9144000" cy="363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δίκτυα πρωτεϊνικών </a:t>
            </a:r>
            <a:r>
              <a:rPr lang="el-GR" dirty="0" err="1">
                <a:latin typeface="Palatino Linotype" pitchFamily="18" charset="0"/>
              </a:rPr>
              <a:t>κινασών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</a:rPr>
              <a:t>σερίνης</a:t>
            </a:r>
            <a:r>
              <a:rPr lang="el-GR" dirty="0">
                <a:latin typeface="Palatino Linotype" pitchFamily="18" charset="0"/>
              </a:rPr>
              <a:t>/ </a:t>
            </a:r>
            <a:r>
              <a:rPr lang="el-GR" dirty="0" err="1">
                <a:latin typeface="Palatino Linotype" pitchFamily="18" charset="0"/>
              </a:rPr>
              <a:t>θρεονίνης</a:t>
            </a:r>
            <a:r>
              <a:rPr lang="el-GR" dirty="0">
                <a:latin typeface="Palatino Linotype" pitchFamily="18" charset="0"/>
              </a:rPr>
              <a:t> που ενεργοποιούνται από ποικίλα </a:t>
            </a:r>
            <a:r>
              <a:rPr lang="el-GR" dirty="0" err="1">
                <a:latin typeface="Palatino Linotype" pitchFamily="18" charset="0"/>
              </a:rPr>
              <a:t>μιτογόνα</a:t>
            </a:r>
            <a:r>
              <a:rPr lang="el-GR" dirty="0">
                <a:latin typeface="Palatino Linotype" pitchFamily="18" charset="0"/>
              </a:rPr>
              <a:t> και </a:t>
            </a:r>
            <a:r>
              <a:rPr lang="el-GR" dirty="0" err="1">
                <a:latin typeface="Palatino Linotype" pitchFamily="18" charset="0"/>
              </a:rPr>
              <a:t>στρεσογόνα</a:t>
            </a:r>
            <a:r>
              <a:rPr lang="el-GR" dirty="0">
                <a:latin typeface="Palatino Linotype" pitchFamily="18" charset="0"/>
              </a:rPr>
              <a:t> ερεθίσματα </a:t>
            </a:r>
            <a:r>
              <a:rPr lang="fi-FI" sz="1300" dirty="0">
                <a:latin typeface="Palatino Linotype" pitchFamily="18" charset="0"/>
              </a:rPr>
              <a:t>(Junttila et al. 2008, Kim &amp; Choi 2015</a:t>
            </a:r>
            <a:r>
              <a:rPr lang="el-GR" sz="1300" dirty="0">
                <a:latin typeface="Palatino Linotype" pitchFamily="18" charset="0"/>
              </a:rPr>
              <a:t>)</a:t>
            </a: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μετάδοση </a:t>
            </a:r>
            <a:r>
              <a:rPr lang="el-GR" dirty="0" err="1">
                <a:latin typeface="Palatino Linotype" pitchFamily="18" charset="0"/>
              </a:rPr>
              <a:t>εξωκυτταρικών</a:t>
            </a:r>
            <a:r>
              <a:rPr lang="el-GR" dirty="0">
                <a:latin typeface="Palatino Linotype" pitchFamily="18" charset="0"/>
              </a:rPr>
              <a:t> σημάτων στο πυρήνα μέσω μεταγραφικής ρύθμισης ή </a:t>
            </a:r>
            <a:r>
              <a:rPr lang="el-GR" dirty="0" err="1">
                <a:latin typeface="Palatino Linotype" pitchFamily="18" charset="0"/>
              </a:rPr>
              <a:t>φωσφορυλίωσης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dirty="0" err="1">
                <a:latin typeface="Palatino Linotype" pitchFamily="18" charset="0"/>
              </a:rPr>
              <a:t>κυτταροπλασματικών</a:t>
            </a:r>
            <a:r>
              <a:rPr lang="el-GR" dirty="0">
                <a:latin typeface="Palatino Linotype" pitchFamily="18" charset="0"/>
              </a:rPr>
              <a:t> πρωτεϊνών </a:t>
            </a:r>
          </a:p>
          <a:p>
            <a:pPr algn="just">
              <a:spcAft>
                <a:spcPts val="900"/>
              </a:spcAft>
            </a:pPr>
            <a:r>
              <a:rPr lang="el-GR" dirty="0">
                <a:latin typeface="Palatino Linotype" pitchFamily="18" charset="0"/>
              </a:rPr>
              <a:t>	    </a:t>
            </a:r>
            <a:r>
              <a:rPr lang="el-GR" b="1" u="sng" dirty="0">
                <a:latin typeface="Palatino Linotype" pitchFamily="18" charset="0"/>
              </a:rPr>
              <a:t>έλεγχος θεμελιωδών κυτταρικών διεργασιών:</a:t>
            </a:r>
          </a:p>
          <a:p>
            <a:pPr algn="just">
              <a:spcAft>
                <a:spcPts val="900"/>
              </a:spcAft>
            </a:pPr>
            <a:r>
              <a:rPr lang="el-GR" dirty="0">
                <a:latin typeface="Palatino Linotype" pitchFamily="18" charset="0"/>
              </a:rPr>
              <a:t>	      ανάπτυξη, πολλαπλασιασμός, διαφοροποίηση, απόπτωση, επιβίωση και 	      μεταβολισμός </a:t>
            </a:r>
            <a:r>
              <a:rPr lang="da-DK" sz="1300" dirty="0">
                <a:latin typeface="Palatino Linotype" pitchFamily="18" charset="0"/>
              </a:rPr>
              <a:t>(Junttila et al. 2008, Sun &amp; Nan 2016, Wolkenhauer et al. 2008)</a:t>
            </a: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l-GR" b="1" u="sng" dirty="0">
                <a:latin typeface="Palatino Linotype" pitchFamily="18" charset="0"/>
              </a:rPr>
              <a:t>συμβολή στην </a:t>
            </a:r>
            <a:r>
              <a:rPr lang="el-GR" b="1" u="sng" dirty="0">
                <a:solidFill>
                  <a:prstClr val="black"/>
                </a:solidFill>
                <a:latin typeface="Palatino Linotype" pitchFamily="18" charset="0"/>
              </a:rPr>
              <a:t>ανάπτυξη των οργανισμών:</a:t>
            </a:r>
            <a:r>
              <a:rPr lang="en-US" dirty="0">
                <a:solidFill>
                  <a:prstClr val="black"/>
                </a:solidFill>
                <a:latin typeface="Palatino Linotype" pitchFamily="18" charset="0"/>
              </a:rPr>
              <a:t> (</a:t>
            </a:r>
            <a:r>
              <a:rPr lang="el-GR" dirty="0" err="1">
                <a:latin typeface="Palatino Linotype" pitchFamily="18" charset="0"/>
              </a:rPr>
              <a:t>αγγειογένεση</a:t>
            </a:r>
            <a:r>
              <a:rPr lang="el-GR" dirty="0">
                <a:latin typeface="Palatino Linotype" pitchFamily="18" charset="0"/>
              </a:rPr>
              <a:t>, καρδιαγγειακή ανάπτυξη, </a:t>
            </a:r>
            <a:r>
              <a:rPr lang="el-GR" dirty="0" err="1">
                <a:latin typeface="Palatino Linotype" pitchFamily="18" charset="0"/>
              </a:rPr>
              <a:t>νευρογένεση</a:t>
            </a:r>
            <a:r>
              <a:rPr lang="el-GR" dirty="0">
                <a:latin typeface="Palatino Linotype" pitchFamily="18" charset="0"/>
              </a:rPr>
              <a:t>, </a:t>
            </a:r>
            <a:r>
              <a:rPr lang="el-GR" dirty="0" err="1">
                <a:latin typeface="Palatino Linotype" pitchFamily="18" charset="0"/>
              </a:rPr>
              <a:t>χονδρογένεση</a:t>
            </a:r>
            <a:r>
              <a:rPr lang="el-GR" dirty="0">
                <a:latin typeface="Palatino Linotype" pitchFamily="18" charset="0"/>
              </a:rPr>
              <a:t> και </a:t>
            </a:r>
            <a:r>
              <a:rPr lang="el-GR" dirty="0" err="1">
                <a:latin typeface="Palatino Linotype" pitchFamily="18" charset="0"/>
              </a:rPr>
              <a:t>μυογένεση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Nebreda</a:t>
            </a:r>
            <a:r>
              <a:rPr lang="el-GR" sz="1300" dirty="0">
                <a:latin typeface="Palatino Linotype" pitchFamily="18" charset="0"/>
              </a:rPr>
              <a:t> &amp; </a:t>
            </a:r>
            <a:r>
              <a:rPr lang="el-GR" sz="1300" dirty="0" err="1">
                <a:latin typeface="Palatino Linotype" pitchFamily="18" charset="0"/>
              </a:rPr>
              <a:t>Porras</a:t>
            </a:r>
            <a:r>
              <a:rPr lang="el-GR" sz="1300" dirty="0">
                <a:latin typeface="Palatino Linotype" pitchFamily="18" charset="0"/>
              </a:rPr>
              <a:t> 2000, </a:t>
            </a:r>
            <a:r>
              <a:rPr lang="el-GR" sz="1300" dirty="0" err="1">
                <a:latin typeface="Palatino Linotype" pitchFamily="18" charset="0"/>
              </a:rPr>
              <a:t>Zarubin</a:t>
            </a:r>
            <a:r>
              <a:rPr lang="el-GR" sz="1300" dirty="0">
                <a:latin typeface="Palatino Linotype" pitchFamily="18" charset="0"/>
              </a:rPr>
              <a:t> &amp; </a:t>
            </a:r>
            <a:r>
              <a:rPr lang="el-GR" sz="1300" dirty="0" err="1">
                <a:latin typeface="Palatino Linotype" pitchFamily="18" charset="0"/>
              </a:rPr>
              <a:t>Han</a:t>
            </a:r>
            <a:r>
              <a:rPr lang="el-GR" sz="1300" dirty="0">
                <a:latin typeface="Palatino Linotype" pitchFamily="18" charset="0"/>
              </a:rPr>
              <a:t> 2005)</a:t>
            </a:r>
          </a:p>
          <a:p>
            <a:pPr algn="just">
              <a:spcAft>
                <a:spcPts val="900"/>
              </a:spcAft>
            </a:pPr>
            <a:endParaRPr lang="el-GR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Palatino Linotype" pitchFamily="18" charset="0"/>
              </a:rPr>
              <a:t>Ενεργοποιούμενες από </a:t>
            </a:r>
            <a:r>
              <a:rPr lang="el-GR" sz="2000" b="1" dirty="0" err="1">
                <a:latin typeface="Palatino Linotype" pitchFamily="18" charset="0"/>
              </a:rPr>
              <a:t>μιτογόνα</a:t>
            </a:r>
            <a:r>
              <a:rPr lang="el-GR" sz="2000" b="1" dirty="0">
                <a:latin typeface="Palatino Linotype" pitchFamily="18" charset="0"/>
              </a:rPr>
              <a:t> πρωτεϊνικές </a:t>
            </a:r>
            <a:r>
              <a:rPr lang="el-GR" sz="2000" b="1" dirty="0" err="1">
                <a:latin typeface="Palatino Linotype" pitchFamily="18" charset="0"/>
              </a:rPr>
              <a:t>κινάσες</a:t>
            </a:r>
            <a:r>
              <a:rPr lang="el-GR" sz="2000" b="1" dirty="0">
                <a:latin typeface="Palatino Linotype" pitchFamily="18" charset="0"/>
              </a:rPr>
              <a:t> (</a:t>
            </a:r>
            <a:r>
              <a:rPr lang="en-US" sz="2000" b="1" dirty="0">
                <a:latin typeface="Palatino Linotype" pitchFamily="18" charset="0"/>
              </a:rPr>
              <a:t>MAPKs)</a:t>
            </a:r>
            <a:r>
              <a:rPr lang="el-GR" sz="2000" b="1" dirty="0">
                <a:latin typeface="Palatino Linotype" pitchFamily="18" charset="0"/>
              </a:rPr>
              <a:t> </a:t>
            </a:r>
          </a:p>
        </p:txBody>
      </p:sp>
      <p:pic>
        <p:nvPicPr>
          <p:cNvPr id="7" name="Picture 4" descr="Black Curved Arrow Png Clipart , Png Download - Transparent Background  Curved Arrow Transparent PNG - 450x943 - Free Download on NicePNG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85" r="14569"/>
          <a:stretch/>
        </p:blipFill>
        <p:spPr bwMode="auto">
          <a:xfrm rot="18241662">
            <a:off x="310621" y="2018913"/>
            <a:ext cx="617613" cy="1076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4208745"/>
            <a:ext cx="91440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Οι πιο καλά μελετημένες υποοικογένειες των μονοπατιών σηματοδότησης MAPK:</a:t>
            </a:r>
          </a:p>
          <a:p>
            <a:pPr marL="800100" lvl="1" indent="-342900" algn="just">
              <a:spcAft>
                <a:spcPts val="900"/>
              </a:spcAft>
              <a:buFont typeface="+mj-lt"/>
              <a:buAutoNum type="arabicPeriod"/>
            </a:pPr>
            <a:r>
              <a:rPr lang="el-GR" b="1" dirty="0">
                <a:latin typeface="Palatino Linotype" pitchFamily="18" charset="0"/>
              </a:rPr>
              <a:t>ρυθμιζόμενη από </a:t>
            </a:r>
            <a:r>
              <a:rPr lang="el-GR" b="1" dirty="0" err="1">
                <a:latin typeface="Palatino Linotype" pitchFamily="18" charset="0"/>
              </a:rPr>
              <a:t>εξωκυτταρικό</a:t>
            </a:r>
            <a:r>
              <a:rPr lang="el-GR" b="1" dirty="0">
                <a:latin typeface="Palatino Linotype" pitchFamily="18" charset="0"/>
              </a:rPr>
              <a:t> σήμα </a:t>
            </a:r>
            <a:r>
              <a:rPr lang="el-GR" b="1" dirty="0" err="1">
                <a:latin typeface="Palatino Linotype" pitchFamily="18" charset="0"/>
              </a:rPr>
              <a:t>κινάση</a:t>
            </a:r>
            <a:r>
              <a:rPr lang="el-GR" b="1" dirty="0">
                <a:latin typeface="Palatino Linotype" pitchFamily="18" charset="0"/>
              </a:rPr>
              <a:t> </a:t>
            </a:r>
            <a:r>
              <a:rPr lang="en-US" b="1" dirty="0">
                <a:latin typeface="Palatino Linotype" pitchFamily="18" charset="0"/>
              </a:rPr>
              <a:t>[</a:t>
            </a:r>
            <a:r>
              <a:rPr lang="el-GR" b="1" dirty="0">
                <a:latin typeface="Palatino Linotype" pitchFamily="18" charset="0"/>
              </a:rPr>
              <a:t>Ε</a:t>
            </a:r>
            <a:r>
              <a:rPr lang="en-US" b="1" dirty="0" err="1">
                <a:latin typeface="Palatino Linotype" pitchFamily="18" charset="0"/>
              </a:rPr>
              <a:t>xtracellular</a:t>
            </a:r>
            <a:r>
              <a:rPr lang="en-US" b="1" dirty="0">
                <a:latin typeface="Palatino Linotype" pitchFamily="18" charset="0"/>
              </a:rPr>
              <a:t> signal Regulated Kinase, </a:t>
            </a:r>
            <a:r>
              <a:rPr lang="el-GR" b="1" dirty="0">
                <a:solidFill>
                  <a:prstClr val="black"/>
                </a:solidFill>
                <a:latin typeface="Palatino Linotype" pitchFamily="18" charset="0"/>
              </a:rPr>
              <a:t>ERK1/2 (p44/42 MAPK</a:t>
            </a:r>
            <a:r>
              <a:rPr lang="en-US" b="1" dirty="0">
                <a:latin typeface="Palatino Linotype" pitchFamily="18" charset="0"/>
              </a:rPr>
              <a:t>)]</a:t>
            </a:r>
            <a:endParaRPr lang="el-GR" b="1" dirty="0">
              <a:latin typeface="Palatino Linotype" pitchFamily="18" charset="0"/>
            </a:endParaRPr>
          </a:p>
          <a:p>
            <a:pPr marL="800100" lvl="1" indent="-342900" algn="just">
              <a:spcAft>
                <a:spcPts val="900"/>
              </a:spcAft>
              <a:buFont typeface="+mj-lt"/>
              <a:buAutoNum type="arabicPeriod"/>
            </a:pPr>
            <a:r>
              <a:rPr lang="en-US" b="1" dirty="0">
                <a:latin typeface="Palatino Linotype" pitchFamily="18" charset="0"/>
              </a:rPr>
              <a:t>c-Jun N-terminal Kinase (JNK) </a:t>
            </a:r>
            <a:r>
              <a:rPr lang="el-GR" b="1" dirty="0">
                <a:latin typeface="Palatino Linotype" pitchFamily="18" charset="0"/>
              </a:rPr>
              <a:t>και </a:t>
            </a:r>
          </a:p>
          <a:p>
            <a:pPr marL="800100" lvl="1" indent="-342900" algn="just">
              <a:spcAft>
                <a:spcPts val="900"/>
              </a:spcAft>
              <a:buFont typeface="+mj-lt"/>
              <a:buAutoNum type="arabicPeriod"/>
            </a:pPr>
            <a:r>
              <a:rPr lang="en-US" b="1" dirty="0">
                <a:latin typeface="Palatino Linotype" pitchFamily="18" charset="0"/>
              </a:rPr>
              <a:t>p38</a:t>
            </a:r>
            <a:endParaRPr lang="el-GR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73D4017E-73CD-470B-B7D9-F31141F991B6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="" xmlns:a16="http://schemas.microsoft.com/office/drawing/2014/main" id="{4CD04037-2E58-402B-8866-7DFE57E552AD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361A6F54-A1E3-4EE0-BC40-8F95C9775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4663CB02-7CA9-45B3-9113-784832ABD6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C0E6ABCB-5FD6-484B-9D3B-5ACDD7AA03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ED89E8DB-8F16-41D4-A754-808802122E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A730A9AB-AA73-40E2-A7B5-BF1A608B1C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C6AB11B5-B284-44BB-8D7D-D0B942C6D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Palatino Linotype" pitchFamily="18" charset="0"/>
              </a:rPr>
              <a:t>Πρωτεΐνες θερμικού πλήγματος (</a:t>
            </a:r>
            <a:r>
              <a:rPr lang="en-US" sz="2000" b="1" dirty="0">
                <a:latin typeface="Palatino Linotype" pitchFamily="18" charset="0"/>
              </a:rPr>
              <a:t>Heat Shock Proteins, HSPs) </a:t>
            </a:r>
            <a:endParaRPr lang="el-GR" sz="2000" b="1" dirty="0">
              <a:latin typeface="Palatino Linotyp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21467"/>
            <a:ext cx="9144000" cy="5199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υπό φυσιολογικές συνθήκες εκφράζονται σε αφθονία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Gething</a:t>
            </a:r>
            <a:r>
              <a:rPr lang="el-GR" sz="1300" dirty="0">
                <a:latin typeface="Palatino Linotype" pitchFamily="18" charset="0"/>
              </a:rPr>
              <a:t> &amp; </a:t>
            </a:r>
            <a:r>
              <a:rPr lang="el-GR" sz="1300" dirty="0" err="1">
                <a:latin typeface="Palatino Linotype" pitchFamily="18" charset="0"/>
              </a:rPr>
              <a:t>Sambrook</a:t>
            </a:r>
            <a:r>
              <a:rPr lang="el-GR" sz="1300" dirty="0">
                <a:latin typeface="Palatino Linotype" pitchFamily="18" charset="0"/>
              </a:rPr>
              <a:t> 1992, </a:t>
            </a:r>
            <a:r>
              <a:rPr lang="el-GR" sz="1300" dirty="0" err="1">
                <a:latin typeface="Palatino Linotype" pitchFamily="18" charset="0"/>
              </a:rPr>
              <a:t>Pockley</a:t>
            </a:r>
            <a:r>
              <a:rPr lang="el-GR" sz="1300" dirty="0">
                <a:latin typeface="Palatino Linotype" pitchFamily="18" charset="0"/>
              </a:rPr>
              <a:t> 2003)</a:t>
            </a:r>
          </a:p>
          <a:p>
            <a:pPr marL="285750" indent="-285750" algn="just">
              <a:lnSpc>
                <a:spcPct val="12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συμβάλλουν στη διατήρηση φυσιολογικής κυτταρικής ομοιόστασης και λειτουργίας, καθώς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και στην </a:t>
            </a:r>
            <a:r>
              <a:rPr lang="el-GR" dirty="0">
                <a:solidFill>
                  <a:prstClr val="black"/>
                </a:solidFill>
                <a:latin typeface="Palatino Linotype" pitchFamily="18" charset="0"/>
              </a:rPr>
              <a:t>πρώιμη εμβρυογένεση </a:t>
            </a:r>
            <a:r>
              <a:rPr lang="el-GR" sz="13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sz="1300" dirty="0" err="1">
                <a:solidFill>
                  <a:prstClr val="black"/>
                </a:solidFill>
                <a:latin typeface="Palatino Linotype" pitchFamily="18" charset="0"/>
              </a:rPr>
              <a:t>Hahnel</a:t>
            </a:r>
            <a:r>
              <a:rPr lang="el-GR" sz="13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1300" dirty="0" err="1">
                <a:solidFill>
                  <a:prstClr val="black"/>
                </a:solidFill>
                <a:latin typeface="Palatino Linotype" pitchFamily="18" charset="0"/>
              </a:rPr>
              <a:t>et</a:t>
            </a:r>
            <a:r>
              <a:rPr lang="el-GR" sz="13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1300" dirty="0" err="1">
                <a:solidFill>
                  <a:prstClr val="black"/>
                </a:solidFill>
                <a:latin typeface="Palatino Linotype" pitchFamily="18" charset="0"/>
              </a:rPr>
              <a:t>al</a:t>
            </a:r>
            <a:r>
              <a:rPr lang="el-GR" sz="1300" dirty="0">
                <a:solidFill>
                  <a:prstClr val="black"/>
                </a:solidFill>
                <a:latin typeface="Palatino Linotype" pitchFamily="18" charset="0"/>
              </a:rPr>
              <a:t>. 1986)</a:t>
            </a:r>
          </a:p>
          <a:p>
            <a:pPr marL="285750" indent="-285750" algn="just">
              <a:lnSpc>
                <a:spcPct val="12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ως </a:t>
            </a:r>
            <a:r>
              <a:rPr lang="el-GR" b="1" dirty="0">
                <a:latin typeface="Palatino Linotype" pitchFamily="18" charset="0"/>
              </a:rPr>
              <a:t>μοριακές νταντάδες</a:t>
            </a:r>
            <a:r>
              <a:rPr lang="en-US" b="1" dirty="0">
                <a:latin typeface="Palatino Linotype" pitchFamily="18" charset="0"/>
              </a:rPr>
              <a:t> </a:t>
            </a:r>
            <a:r>
              <a:rPr lang="en-US" b="1" dirty="0">
                <a:latin typeface="Palatino Linotype" pitchFamily="18" charset="0"/>
                <a:sym typeface="Wingdings" panose="05000000000000000000" pitchFamily="2" charset="2"/>
              </a:rPr>
              <a:t></a:t>
            </a:r>
            <a:r>
              <a:rPr lang="el-GR" b="1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συναρμολόγηση, σταθεροποίηση, αναδίπλωση και μετατόπιση πρωτεϊνών, ενώ ως </a:t>
            </a:r>
            <a:r>
              <a:rPr lang="el-GR" b="1" dirty="0" err="1">
                <a:latin typeface="Palatino Linotype" pitchFamily="18" charset="0"/>
              </a:rPr>
              <a:t>πρωτεάσες</a:t>
            </a:r>
            <a:r>
              <a:rPr lang="el-GR" b="1" dirty="0">
                <a:latin typeface="Palatino Linotype" pitchFamily="18" charset="0"/>
              </a:rPr>
              <a:t> </a:t>
            </a:r>
            <a:r>
              <a:rPr lang="el-GR" b="1" dirty="0">
                <a:latin typeface="Palatino Linotype" pitchFamily="18" charset="0"/>
                <a:sym typeface="Wingdings" panose="05000000000000000000" pitchFamily="2" charset="2"/>
              </a:rPr>
              <a:t></a:t>
            </a:r>
            <a:r>
              <a:rPr lang="el-GR" dirty="0">
                <a:latin typeface="Palatino Linotype" pitchFamily="18" charset="0"/>
              </a:rPr>
              <a:t> αποικοδόμηση κατεστραμμένων πρωτεϊνών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Kaufman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2003, </a:t>
            </a:r>
            <a:r>
              <a:rPr lang="el-GR" sz="1300" dirty="0" err="1">
                <a:latin typeface="Palatino Linotype" pitchFamily="18" charset="0"/>
              </a:rPr>
              <a:t>Mohanty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2018)</a:t>
            </a:r>
            <a:endParaRPr lang="en-US" sz="1300" dirty="0">
              <a:latin typeface="Palatino Linotype" pitchFamily="18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επάγονται από πληθώρα περιβαλλοντικών και φυσιολογικών παραγόντων (π.χ. διατροφικές ελλείψεις)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Antonopoulou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2013)</a:t>
            </a:r>
          </a:p>
          <a:p>
            <a:pPr marL="285750" indent="-285750" algn="just">
              <a:lnSpc>
                <a:spcPct val="12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>
                <a:latin typeface="Palatino Linotype" pitchFamily="18" charset="0"/>
              </a:rPr>
              <a:t>Οι πιο καλά μελετημένες οικογένειες των </a:t>
            </a:r>
            <a:r>
              <a:rPr lang="en-US" dirty="0">
                <a:latin typeface="Palatino Linotype" pitchFamily="18" charset="0"/>
              </a:rPr>
              <a:t>HSPs</a:t>
            </a:r>
            <a:r>
              <a:rPr lang="el-GR" dirty="0">
                <a:latin typeface="Palatino Linotype" pitchFamily="18" charset="0"/>
              </a:rPr>
              <a:t>:</a:t>
            </a:r>
          </a:p>
          <a:p>
            <a:pPr marL="800100" lvl="1" indent="-342900" algn="just">
              <a:lnSpc>
                <a:spcPct val="12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el-GR" b="1" dirty="0">
                <a:latin typeface="Palatino Linotype" pitchFamily="18" charset="0"/>
              </a:rPr>
              <a:t>HSP90 (85–90 </a:t>
            </a:r>
            <a:r>
              <a:rPr lang="el-GR" b="1" dirty="0" err="1">
                <a:latin typeface="Palatino Linotype" pitchFamily="18" charset="0"/>
              </a:rPr>
              <a:t>kDa</a:t>
            </a:r>
            <a:r>
              <a:rPr lang="el-GR" b="1" dirty="0">
                <a:latin typeface="Palatino Linotype" pitchFamily="18" charset="0"/>
              </a:rPr>
              <a:t>) </a:t>
            </a:r>
          </a:p>
          <a:p>
            <a:pPr marL="800100" lvl="1" indent="-342900" algn="just">
              <a:lnSpc>
                <a:spcPct val="12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el-GR" b="1" dirty="0">
                <a:latin typeface="Palatino Linotype" pitchFamily="18" charset="0"/>
              </a:rPr>
              <a:t>HSP70 (68–73 </a:t>
            </a:r>
            <a:r>
              <a:rPr lang="el-GR" b="1" dirty="0" err="1">
                <a:latin typeface="Palatino Linotype" pitchFamily="18" charset="0"/>
              </a:rPr>
              <a:t>kDa</a:t>
            </a:r>
            <a:r>
              <a:rPr lang="el-GR" b="1" dirty="0">
                <a:latin typeface="Palatino Linotype" pitchFamily="18" charset="0"/>
              </a:rPr>
              <a:t>) και </a:t>
            </a:r>
          </a:p>
          <a:p>
            <a:pPr marL="800100" lvl="1" indent="-342900" algn="just">
              <a:lnSpc>
                <a:spcPct val="12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el-GR" b="1" dirty="0">
                <a:latin typeface="Palatino Linotype" pitchFamily="18" charset="0"/>
              </a:rPr>
              <a:t>HSP60 (~ 60 </a:t>
            </a:r>
            <a:r>
              <a:rPr lang="el-GR" b="1" dirty="0" err="1">
                <a:latin typeface="Palatino Linotype" pitchFamily="18" charset="0"/>
              </a:rPr>
              <a:t>kDa</a:t>
            </a:r>
            <a:r>
              <a:rPr lang="el-GR" b="1" dirty="0">
                <a:latin typeface="Palatino Linotype" pitchFamily="18" charset="0"/>
              </a:rPr>
              <a:t>)</a:t>
            </a:r>
            <a:endParaRPr lang="en-US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0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D786C1B9-87F0-42B9-A4B5-6640B3DB5B25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="" xmlns:a16="http://schemas.microsoft.com/office/drawing/2014/main" id="{45665ED7-CC86-4637-BE03-B4ED2FA59A75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D9CF3B77-FA0E-48C1-BA80-3F7E6162E2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B61395DA-6AB7-4FFF-B8F7-6F70D367B6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D645D670-BE4C-4C44-9286-657B723591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35FEECC0-FE60-4E8A-8FFE-47331AB058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7A2EA4B0-3B75-420C-A621-6507172CFC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="" xmlns:a16="http://schemas.microsoft.com/office/drawing/2014/main" id="{0431E34A-B1DD-4EFA-B380-6F6FEE3E26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Palatino Linotype" pitchFamily="18" charset="0"/>
              </a:rPr>
              <a:t>Σκοπός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872308"/>
            <a:ext cx="9144000" cy="314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b="1" dirty="0">
                <a:latin typeface="Palatino Linotype" pitchFamily="18" charset="0"/>
              </a:rPr>
              <a:t>μελέτη επιπέδων ενεργοποίησης </a:t>
            </a:r>
            <a:r>
              <a:rPr lang="el-GR" b="1" dirty="0">
                <a:solidFill>
                  <a:prstClr val="black"/>
                </a:solidFill>
                <a:latin typeface="Palatino Linotype" pitchFamily="18" charset="0"/>
              </a:rPr>
              <a:t>της ERK1/2 (p44/42 MAPK), της JNK και της p38 </a:t>
            </a:r>
            <a:r>
              <a:rPr lang="el-GR" b="1" dirty="0">
                <a:latin typeface="Palatino Linotype" pitchFamily="18" charset="0"/>
              </a:rPr>
              <a:t>(</a:t>
            </a:r>
            <a:r>
              <a:rPr lang="el-GR" b="1" dirty="0" err="1">
                <a:latin typeface="Palatino Linotype" pitchFamily="18" charset="0"/>
              </a:rPr>
              <a:t>φωσφορυλιωμένες</a:t>
            </a:r>
            <a:r>
              <a:rPr lang="el-GR" b="1" dirty="0">
                <a:latin typeface="Palatino Linotype" pitchFamily="18" charset="0"/>
              </a:rPr>
              <a:t> και ολικές μορφές)</a:t>
            </a:r>
          </a:p>
          <a:p>
            <a:pPr marL="285750" indent="-285750" algn="just">
              <a:lnSpc>
                <a:spcPct val="15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l-GR" b="1" dirty="0">
                <a:latin typeface="Palatino Linotype" pitchFamily="18" charset="0"/>
              </a:rPr>
              <a:t>μελέτη επαγωγής των HSP60, HSP70 και HSP90</a:t>
            </a:r>
            <a:endParaRPr lang="en-US" b="1" dirty="0">
              <a:latin typeface="Palatino Linotype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l-GR" dirty="0">
                <a:solidFill>
                  <a:prstClr val="black"/>
                </a:solidFill>
                <a:latin typeface="Palatino Linotype" pitchFamily="18" charset="0"/>
              </a:rPr>
              <a:t>σε πέντε αναπτυξιακά </a:t>
            </a:r>
            <a:r>
              <a:rPr lang="el-GR" dirty="0" smtClean="0">
                <a:solidFill>
                  <a:prstClr val="black"/>
                </a:solidFill>
                <a:latin typeface="Palatino Linotype" pitchFamily="18" charset="0"/>
              </a:rPr>
              <a:t>στάδια</a:t>
            </a:r>
            <a:r>
              <a:rPr lang="en-US" dirty="0" smtClean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prstClr val="black"/>
                </a:solidFill>
                <a:latin typeface="Palatino Linotype" pitchFamily="18" charset="0"/>
              </a:rPr>
              <a:t>κατά τη διάρκεια της νυμφικής εκτροφής του μαγιάτικου, </a:t>
            </a:r>
            <a:r>
              <a:rPr lang="el-GR" i="1" dirty="0" smtClean="0">
                <a:solidFill>
                  <a:prstClr val="black"/>
                </a:solidFill>
                <a:latin typeface="Palatino Linotype" pitchFamily="18" charset="0"/>
              </a:rPr>
              <a:t>Seriola dumerili</a:t>
            </a:r>
          </a:p>
          <a:p>
            <a:pPr lvl="0" algn="just">
              <a:lnSpc>
                <a:spcPct val="150000"/>
              </a:lnSpc>
            </a:pPr>
            <a:r>
              <a:rPr lang="el-GR" dirty="0" smtClean="0">
                <a:solidFill>
                  <a:prstClr val="black"/>
                </a:solidFill>
                <a:latin typeface="Palatino Linotype" pitchFamily="18" charset="0"/>
              </a:rPr>
              <a:t> </a:t>
            </a:r>
            <a:endParaRPr lang="el-GR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just">
              <a:lnSpc>
                <a:spcPct val="120000"/>
              </a:lnSpc>
              <a:spcAft>
                <a:spcPts val="900"/>
              </a:spcAft>
            </a:pPr>
            <a:endParaRPr lang="el-GR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19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Ορθογώνιο 25">
            <a:extLst>
              <a:ext uri="{FF2B5EF4-FFF2-40B4-BE49-F238E27FC236}">
                <a16:creationId xmlns="" xmlns:a16="http://schemas.microsoft.com/office/drawing/2014/main" id="{0CB99B89-FF04-49EF-BE1A-852C76B3A8D2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Ορθογώνιο 26">
            <a:extLst>
              <a:ext uri="{FF2B5EF4-FFF2-40B4-BE49-F238E27FC236}">
                <a16:creationId xmlns="" xmlns:a16="http://schemas.microsoft.com/office/drawing/2014/main" id="{1250AD6E-C5CE-4CE0-A83B-872E876CD791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8" name="Picture 2">
            <a:extLst>
              <a:ext uri="{FF2B5EF4-FFF2-40B4-BE49-F238E27FC236}">
                <a16:creationId xmlns="" xmlns:a16="http://schemas.microsoft.com/office/drawing/2014/main" id="{5A1B1768-168F-441A-BF4C-A1436D8FE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>
            <a:extLst>
              <a:ext uri="{FF2B5EF4-FFF2-40B4-BE49-F238E27FC236}">
                <a16:creationId xmlns="" xmlns:a16="http://schemas.microsoft.com/office/drawing/2014/main" id="{396F62F1-76E2-45A4-865E-41509506EA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>
            <a:extLst>
              <a:ext uri="{FF2B5EF4-FFF2-40B4-BE49-F238E27FC236}">
                <a16:creationId xmlns="" xmlns:a16="http://schemas.microsoft.com/office/drawing/2014/main" id="{746F06BC-E4B0-41EF-8AE1-65EDE0D084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>
            <a:extLst>
              <a:ext uri="{FF2B5EF4-FFF2-40B4-BE49-F238E27FC236}">
                <a16:creationId xmlns="" xmlns:a16="http://schemas.microsoft.com/office/drawing/2014/main" id="{92C42C13-FFF4-4457-BF30-2D75C3FAA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>
            <a:extLst>
              <a:ext uri="{FF2B5EF4-FFF2-40B4-BE49-F238E27FC236}">
                <a16:creationId xmlns="" xmlns:a16="http://schemas.microsoft.com/office/drawing/2014/main" id="{7F25B339-AD94-4431-B1BF-4BDD66EBA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>
            <a:extLst>
              <a:ext uri="{FF2B5EF4-FFF2-40B4-BE49-F238E27FC236}">
                <a16:creationId xmlns="" xmlns:a16="http://schemas.microsoft.com/office/drawing/2014/main" id="{B5192F60-F44F-4423-BAC7-45A5A60C3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26B1F099-63EC-4D74-8D45-48E7DFD175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4" t="40306" r="86165" b="19218"/>
          <a:stretch/>
        </p:blipFill>
        <p:spPr bwMode="auto">
          <a:xfrm>
            <a:off x="1464559" y="1756848"/>
            <a:ext cx="966668" cy="1312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E8759919-6406-4310-B92A-45781EDF1D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207" t="11849" r="215" b="2668"/>
          <a:stretch/>
        </p:blipFill>
        <p:spPr bwMode="auto">
          <a:xfrm>
            <a:off x="1464559" y="4082642"/>
            <a:ext cx="4996775" cy="19011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4ED19F36-69A7-4E33-9ECA-5B7455D25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507" t="37009" b="19655"/>
          <a:stretch/>
        </p:blipFill>
        <p:spPr bwMode="auto">
          <a:xfrm>
            <a:off x="130166" y="4542690"/>
            <a:ext cx="979950" cy="1015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C46A110-EF05-41EE-8F10-1A33B56B359D}"/>
              </a:ext>
            </a:extLst>
          </p:cNvPr>
          <p:cNvSpPr txBox="1"/>
          <p:nvPr/>
        </p:nvSpPr>
        <p:spPr>
          <a:xfrm>
            <a:off x="984816" y="3356992"/>
            <a:ext cx="191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>
                <a:latin typeface="Palatino Linotype" panose="02040502050505030304" pitchFamily="18" charset="0"/>
              </a:rPr>
              <a:t>Ομογενοποίηση</a:t>
            </a:r>
            <a:endParaRPr lang="el-GR" dirty="0">
              <a:latin typeface="Palatino Linotype" panose="02040502050505030304" pitchFamily="18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9EAA4D4A-7BA1-4719-AE76-6CD8FB2513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081" t="18754" r="33856" b="18033"/>
          <a:stretch/>
        </p:blipFill>
        <p:spPr bwMode="auto">
          <a:xfrm>
            <a:off x="3173315" y="1290065"/>
            <a:ext cx="2454701" cy="20491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F871E28-B550-4A70-8871-66550762AFFD}"/>
              </a:ext>
            </a:extLst>
          </p:cNvPr>
          <p:cNvSpPr txBox="1"/>
          <p:nvPr/>
        </p:nvSpPr>
        <p:spPr>
          <a:xfrm>
            <a:off x="3061444" y="3356992"/>
            <a:ext cx="241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Palatino Linotype" panose="02040502050505030304" pitchFamily="18" charset="0"/>
              </a:rPr>
              <a:t>Φόρτωση δειγμάτων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="" xmlns:a16="http://schemas.microsoft.com/office/drawing/2014/main" id="{8871F5CA-8A39-49FF-941C-F019AE8775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5779" t="9882" r="18728" b="14812"/>
          <a:stretch/>
        </p:blipFill>
        <p:spPr bwMode="auto">
          <a:xfrm>
            <a:off x="6145525" y="1052355"/>
            <a:ext cx="1355185" cy="2441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90C540F-77E7-45DD-9FDD-A67E0FD8B84A}"/>
              </a:ext>
            </a:extLst>
          </p:cNvPr>
          <p:cNvSpPr txBox="1"/>
          <p:nvPr/>
        </p:nvSpPr>
        <p:spPr>
          <a:xfrm>
            <a:off x="5806526" y="3356992"/>
            <a:ext cx="2276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>
                <a:latin typeface="Palatino Linotype" panose="02040502050505030304" pitchFamily="18" charset="0"/>
              </a:rPr>
              <a:t>Ηλεκτροφόρηση</a:t>
            </a:r>
            <a:endParaRPr lang="el-GR" dirty="0">
              <a:latin typeface="Palatino Linotype" panose="0204050205050503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9C386B4-B049-47BE-BFB6-297B758FA30E}"/>
              </a:ext>
            </a:extLst>
          </p:cNvPr>
          <p:cNvSpPr txBox="1"/>
          <p:nvPr/>
        </p:nvSpPr>
        <p:spPr>
          <a:xfrm>
            <a:off x="382866" y="6070166"/>
            <a:ext cx="602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Palatino Linotype" panose="02040502050505030304" pitchFamily="18" charset="0"/>
              </a:rPr>
              <a:t>Μεταφορά </a:t>
            </a:r>
            <a:r>
              <a:rPr lang="el-GR" dirty="0">
                <a:latin typeface="Palatino Linotype" panose="02040502050505030304" pitchFamily="18" charset="0"/>
              </a:rPr>
              <a:t>πρωτεϊνών σε μεμβράνη νιτροκυτταρίνης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F28D679-28AA-41F4-A8B8-0E93EA601D28}"/>
              </a:ext>
            </a:extLst>
          </p:cNvPr>
          <p:cNvSpPr txBox="1"/>
          <p:nvPr/>
        </p:nvSpPr>
        <p:spPr>
          <a:xfrm>
            <a:off x="6715140" y="6070166"/>
            <a:ext cx="265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Palatino Linotype" panose="02040502050505030304" pitchFamily="18" charset="0"/>
              </a:rPr>
              <a:t>Εμφάνιση πρωτεϊνών </a:t>
            </a:r>
          </a:p>
        </p:txBody>
      </p:sp>
      <p:pic>
        <p:nvPicPr>
          <p:cNvPr id="1034" name="Picture 10" descr="2View™ double labeled secondary antibody › Westburg">
            <a:extLst>
              <a:ext uri="{FF2B5EF4-FFF2-40B4-BE49-F238E27FC236}">
                <a16:creationId xmlns="" xmlns:a16="http://schemas.microsoft.com/office/drawing/2014/main" id="{EEBC1FBB-6320-475C-A59C-A721ED7AE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474" t="16121" r="18605" b="59130"/>
          <a:stretch/>
        </p:blipFill>
        <p:spPr bwMode="auto">
          <a:xfrm>
            <a:off x="7092280" y="4320213"/>
            <a:ext cx="1821539" cy="1508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25E6AF7-1614-49F8-8460-8835A7236F87}"/>
              </a:ext>
            </a:extLst>
          </p:cNvPr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Palatino Linotype" pitchFamily="18" charset="0"/>
              </a:rPr>
              <a:t>Μεθοδολογία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D19E8FD-8946-4BA3-95EA-F1F66C7AFA65}"/>
              </a:ext>
            </a:extLst>
          </p:cNvPr>
          <p:cNvSpPr txBox="1"/>
          <p:nvPr/>
        </p:nvSpPr>
        <p:spPr>
          <a:xfrm>
            <a:off x="0" y="730177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Ηλεκτροφόρηση σε πηκτή </a:t>
            </a:r>
            <a:r>
              <a:rPr lang="el-GR" sz="1800" dirty="0" smtClean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πολυακρυλαμιδίου </a:t>
            </a:r>
            <a:r>
              <a:rPr lang="el-GR" sz="1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κατά Western blot</a:t>
            </a:r>
            <a:endParaRPr lang="el-G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08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25">
            <a:extLst>
              <a:ext uri="{FF2B5EF4-FFF2-40B4-BE49-F238E27FC236}">
                <a16:creationId xmlns="" xmlns:a16="http://schemas.microsoft.com/office/drawing/2014/main" id="{0CB99B89-FF04-49EF-BE1A-852C76B3A8D2}"/>
              </a:ext>
            </a:extLst>
          </p:cNvPr>
          <p:cNvSpPr/>
          <p:nvPr/>
        </p:nvSpPr>
        <p:spPr>
          <a:xfrm>
            <a:off x="-25914" y="2293899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6">
            <a:extLst>
              <a:ext uri="{FF2B5EF4-FFF2-40B4-BE49-F238E27FC236}">
                <a16:creationId xmlns="" xmlns:a16="http://schemas.microsoft.com/office/drawing/2014/main" id="{1250AD6E-C5CE-4CE0-A83B-872E876CD791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5A1B1768-168F-441A-BF4C-A1436D8FE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396F62F1-76E2-45A4-865E-41509506EA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746F06BC-E4B0-41EF-8AE1-65EDE0D084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92C42C13-FFF4-4457-BF30-2D75C3FAA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7F25B339-AD94-4431-B1BF-4BDD66EBA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B5192F60-F44F-4423-BAC7-45A5A60C3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25E6AF7-1614-49F8-8460-8835A7236F87}"/>
              </a:ext>
            </a:extLst>
          </p:cNvPr>
          <p:cNvSpPr txBox="1"/>
          <p:nvPr/>
        </p:nvSpPr>
        <p:spPr>
          <a:xfrm>
            <a:off x="179512" y="242544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latin typeface="Palatino Linotype" pitchFamily="18" charset="0"/>
              </a:rPr>
              <a:t>Αποτελέσματα </a:t>
            </a:r>
            <a:r>
              <a:rPr lang="en-US" sz="2000" b="1" dirty="0" smtClean="0">
                <a:latin typeface="Palatino Linotype" pitchFamily="18" charset="0"/>
              </a:rPr>
              <a:t>-</a:t>
            </a:r>
            <a:r>
              <a:rPr lang="el-GR" sz="2000" b="1" dirty="0" smtClean="0">
                <a:latin typeface="Palatino Linotype" pitchFamily="18" charset="0"/>
              </a:rPr>
              <a:t> Συζήτηση</a:t>
            </a:r>
            <a:endParaRPr lang="el-GR" sz="2000" b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2844" y="717461"/>
            <a:ext cx="90011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b="1" dirty="0" smtClean="0">
                <a:latin typeface="Palatino Linotype" pitchFamily="18" charset="0"/>
              </a:rPr>
              <a:t>p38 </a:t>
            </a:r>
            <a:r>
              <a:rPr lang="en-US" b="1" i="1" dirty="0" smtClean="0">
                <a:latin typeface="Palatino Linotype" pitchFamily="18" charset="0"/>
              </a:rPr>
              <a:t>: </a:t>
            </a:r>
            <a:r>
              <a:rPr lang="el-GR" b="1" dirty="0" smtClean="0">
                <a:latin typeface="Palatino Linotype" pitchFamily="18" charset="0"/>
              </a:rPr>
              <a:t>ενεργοποίηση </a:t>
            </a:r>
            <a:r>
              <a:rPr lang="el-GR" b="1" dirty="0">
                <a:latin typeface="Palatino Linotype" pitchFamily="18" charset="0"/>
              </a:rPr>
              <a:t>από τα πρώιμα αναπτυξιακά στάδια</a:t>
            </a: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 err="1">
                <a:latin typeface="Palatino Linotype" pitchFamily="18" charset="0"/>
              </a:rPr>
              <a:t>zebrafish</a:t>
            </a:r>
            <a:r>
              <a:rPr lang="el-GR" dirty="0">
                <a:latin typeface="Palatino Linotype" pitchFamily="18" charset="0"/>
              </a:rPr>
              <a:t> (</a:t>
            </a:r>
            <a:r>
              <a:rPr lang="el-GR" i="1" dirty="0" err="1">
                <a:latin typeface="Palatino Linotype" pitchFamily="18" charset="0"/>
              </a:rPr>
              <a:t>Danio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rerio</a:t>
            </a:r>
            <a:r>
              <a:rPr lang="el-GR" dirty="0">
                <a:latin typeface="Palatino Linotype" pitchFamily="18" charset="0"/>
              </a:rPr>
              <a:t>): σημαντική εμπλοκή στο στάδιο της αυλάκωσης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Fujii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2000</a:t>
            </a:r>
            <a:r>
              <a:rPr lang="el-GR" sz="1300" dirty="0" smtClean="0">
                <a:latin typeface="Palatino Linotype" pitchFamily="18" charset="0"/>
              </a:rPr>
              <a:t>)</a:t>
            </a:r>
            <a:endParaRPr lang="el-GR" dirty="0">
              <a:latin typeface="Palatino Linotype" pitchFamily="18" charset="0"/>
            </a:endParaRPr>
          </a:p>
          <a:p>
            <a:pPr algn="just">
              <a:spcAft>
                <a:spcPts val="900"/>
              </a:spcAft>
            </a:pPr>
            <a:r>
              <a:rPr lang="el-GR" b="1" dirty="0">
                <a:latin typeface="Palatino Linotype" pitchFamily="18" charset="0"/>
              </a:rPr>
              <a:t>εμπλοκή στη φυσιολογική εμβρυϊκή ανάπτυξη του μαγιάτικου</a:t>
            </a:r>
            <a:endParaRPr lang="en-US" b="1" dirty="0">
              <a:latin typeface="Palatino Linotype" pitchFamily="18" charset="0"/>
            </a:endParaRPr>
          </a:p>
        </p:txBody>
      </p:sp>
      <p:pic>
        <p:nvPicPr>
          <p:cNvPr id="8" name="Picture 13" descr="Curved Arrow Red2 - Transparent Background Long Curved Arrow is popular png  clipart &amp; cartoon images. Ex… | Curved arrow, Transparent background,  Background clipart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1503279"/>
            <a:ext cx="428628" cy="3522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75D274B1-FCFC-4C00-A7F9-88142198E4D4}"/>
              </a:ext>
            </a:extLst>
          </p:cNvPr>
          <p:cNvSpPr/>
          <p:nvPr/>
        </p:nvSpPr>
        <p:spPr>
          <a:xfrm>
            <a:off x="-25914" y="-14917"/>
            <a:ext cx="9169914" cy="563597"/>
          </a:xfrm>
          <a:prstGeom prst="rect">
            <a:avLst/>
          </a:prstGeom>
          <a:solidFill>
            <a:srgbClr val="D2EFEB">
              <a:alpha val="42000"/>
            </a:srgb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="" xmlns:a16="http://schemas.microsoft.com/office/drawing/2014/main" id="{6343390E-0F38-4320-A7C6-BC83C19A7657}"/>
              </a:ext>
            </a:extLst>
          </p:cNvPr>
          <p:cNvSpPr/>
          <p:nvPr/>
        </p:nvSpPr>
        <p:spPr>
          <a:xfrm>
            <a:off x="2706" y="6587984"/>
            <a:ext cx="9144000" cy="256037"/>
          </a:xfrm>
          <a:prstGeom prst="rect">
            <a:avLst/>
          </a:prstGeom>
          <a:solidFill>
            <a:srgbClr val="D2EFEB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591CF6C1-81C7-4309-BF00-F8DAE2417E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20977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AD8ED42B-F9A1-4536-BD09-3D526F7ED8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647762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BFB59C02-FB7F-41C0-887A-3CAD3CF016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7876803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D63B06FC-7A38-4CF7-900E-EE5862F3A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8503588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4D5038AF-34A3-417C-B170-FEB9D137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 flipH="1">
            <a:off x="3948890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A6884F88-A405-49F2-9D3B-37EDCFF4BE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15"/>
          <a:stretch/>
        </p:blipFill>
        <p:spPr bwMode="auto">
          <a:xfrm>
            <a:off x="4575675" y="6641320"/>
            <a:ext cx="608514" cy="1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1663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alatino Linotype" pitchFamily="18" charset="0"/>
              </a:rPr>
              <a:t>MAPKs</a:t>
            </a:r>
            <a:endParaRPr lang="en-US" sz="2000" b="1" i="1" dirty="0">
              <a:latin typeface="Palatino Linotyp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76" y="2301097"/>
            <a:ext cx="892971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b="1" dirty="0" smtClean="0">
                <a:latin typeface="Palatino Linotype" pitchFamily="18" charset="0"/>
              </a:rPr>
              <a:t>p44/42 </a:t>
            </a:r>
            <a:r>
              <a:rPr lang="en-US" b="1" i="1" dirty="0" smtClean="0">
                <a:latin typeface="Palatino Linotype" pitchFamily="18" charset="0"/>
              </a:rPr>
              <a:t>: </a:t>
            </a:r>
            <a:r>
              <a:rPr lang="el-GR" b="1" dirty="0" smtClean="0">
                <a:latin typeface="Palatino Linotype" pitchFamily="18" charset="0"/>
              </a:rPr>
              <a:t>αύξηση </a:t>
            </a:r>
            <a:r>
              <a:rPr lang="el-GR" b="1" dirty="0">
                <a:latin typeface="Palatino Linotype" pitchFamily="18" charset="0"/>
              </a:rPr>
              <a:t>ενεργοποίησης κατά το στάδιο της εκκόλαψης </a:t>
            </a: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 err="1">
                <a:latin typeface="Palatino Linotype" pitchFamily="18" charset="0"/>
              </a:rPr>
              <a:t>zebrafish</a:t>
            </a:r>
            <a:r>
              <a:rPr lang="el-GR" dirty="0">
                <a:latin typeface="Palatino Linotype" pitchFamily="18" charset="0"/>
              </a:rPr>
              <a:t>: παρότι ενεργοποιείται και σε προγενέστερα στάδια,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αυξάνεται σημαντικά κατά το στάδιο του </a:t>
            </a:r>
            <a:r>
              <a:rPr lang="el-GR" dirty="0" err="1">
                <a:latin typeface="Palatino Linotype" pitchFamily="18" charset="0"/>
              </a:rPr>
              <a:t>γαστριδίου</a:t>
            </a:r>
            <a:r>
              <a:rPr lang="el-GR" dirty="0">
                <a:latin typeface="Palatino Linotype" pitchFamily="18" charset="0"/>
              </a:rPr>
              <a:t> και παραμένει σε υψηλά επίπεδα κατά τη </a:t>
            </a:r>
            <a:r>
              <a:rPr lang="el-GR" dirty="0" err="1">
                <a:latin typeface="Palatino Linotype" pitchFamily="18" charset="0"/>
              </a:rPr>
              <a:t>σωματογένεση</a:t>
            </a:r>
            <a:r>
              <a:rPr lang="el-GR" dirty="0">
                <a:latin typeface="Palatino Linotype" pitchFamily="18" charset="0"/>
              </a:rPr>
              <a:t>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Wong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2018</a:t>
            </a:r>
            <a:r>
              <a:rPr lang="el-GR" sz="1300" dirty="0" smtClean="0">
                <a:latin typeface="Palatino Linotype" pitchFamily="18" charset="0"/>
              </a:rPr>
              <a:t>)</a:t>
            </a:r>
            <a:endParaRPr lang="el-GR" dirty="0">
              <a:latin typeface="Palatino Linotype" pitchFamily="18" charset="0"/>
            </a:endParaRPr>
          </a:p>
          <a:p>
            <a:pPr algn="just">
              <a:spcAft>
                <a:spcPts val="900"/>
              </a:spcAft>
            </a:pPr>
            <a:r>
              <a:rPr lang="el-GR" b="1" dirty="0">
                <a:latin typeface="Palatino Linotype" pitchFamily="18" charset="0"/>
              </a:rPr>
              <a:t>πιθανή </a:t>
            </a:r>
            <a:r>
              <a:rPr lang="el-GR" b="1" dirty="0" smtClean="0">
                <a:latin typeface="Palatino Linotype" pitchFamily="18" charset="0"/>
              </a:rPr>
              <a:t>συμμετοχή </a:t>
            </a:r>
            <a:r>
              <a:rPr lang="el-GR" b="1" dirty="0">
                <a:latin typeface="Palatino Linotype" pitchFamily="18" charset="0"/>
              </a:rPr>
              <a:t>στη σκελετική ανάπτυξη </a:t>
            </a:r>
            <a:r>
              <a:rPr lang="el-GR" sz="1300" b="1" dirty="0">
                <a:latin typeface="Palatino Linotype" pitchFamily="18" charset="0"/>
              </a:rPr>
              <a:t>(Ahi 2016) </a:t>
            </a:r>
            <a:r>
              <a:rPr lang="el-GR" b="1" dirty="0">
                <a:latin typeface="Palatino Linotype" pitchFamily="18" charset="0"/>
              </a:rPr>
              <a:t>είτε λόγω άμεσης έκθεσης της νεοεκκολαπτόμενης προνύμφης σε περιβαλλοντικές συνθήκες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2844" y="4693776"/>
            <a:ext cx="8929718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b="1" dirty="0" smtClean="0">
                <a:latin typeface="Palatino Linotype" pitchFamily="18" charset="0"/>
              </a:rPr>
              <a:t>JNK: </a:t>
            </a:r>
            <a:r>
              <a:rPr lang="el-GR" b="1" dirty="0" smtClean="0">
                <a:latin typeface="Palatino Linotype" pitchFamily="18" charset="0"/>
              </a:rPr>
              <a:t>χαμηλά </a:t>
            </a:r>
            <a:r>
              <a:rPr lang="el-GR" b="1" dirty="0">
                <a:latin typeface="Palatino Linotype" pitchFamily="18" charset="0"/>
              </a:rPr>
              <a:t>επίπεδα </a:t>
            </a:r>
            <a:r>
              <a:rPr lang="el-GR" b="1" dirty="0" smtClean="0">
                <a:latin typeface="Palatino Linotype" pitchFamily="18" charset="0"/>
              </a:rPr>
              <a:t>ενεργοποίησής </a:t>
            </a:r>
            <a:r>
              <a:rPr lang="el-GR" b="1" dirty="0">
                <a:latin typeface="Palatino Linotype" pitchFamily="18" charset="0"/>
              </a:rPr>
              <a:t>της στο στάδιο των αυγών - αύξηση κατά το στάδιο της εκκόλαψης </a:t>
            </a: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el-GR" dirty="0" err="1">
                <a:latin typeface="Palatino Linotype" pitchFamily="18" charset="0"/>
              </a:rPr>
              <a:t>zebrafish</a:t>
            </a:r>
            <a:r>
              <a:rPr lang="el-GR" dirty="0">
                <a:latin typeface="Palatino Linotype" pitchFamily="18" charset="0"/>
              </a:rPr>
              <a:t>: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μειωμένη έκφραση του </a:t>
            </a:r>
            <a:r>
              <a:rPr lang="el-GR" i="1" dirty="0">
                <a:latin typeface="Palatino Linotype" pitchFamily="18" charset="0"/>
              </a:rPr>
              <a:t>jnk1</a:t>
            </a:r>
            <a:r>
              <a:rPr lang="el-GR" dirty="0">
                <a:latin typeface="Palatino Linotype" pitchFamily="18" charset="0"/>
              </a:rPr>
              <a:t> στα πρώιμα στάδια και σημαντική αύξηση κατά τα όψιμα στάδια της </a:t>
            </a:r>
            <a:r>
              <a:rPr lang="el-GR" dirty="0" err="1">
                <a:latin typeface="Palatino Linotype" pitchFamily="18" charset="0"/>
              </a:rPr>
              <a:t>γαστριδίωσης</a:t>
            </a:r>
            <a:r>
              <a:rPr lang="el-GR" dirty="0">
                <a:latin typeface="Palatino Linotype" pitchFamily="18" charset="0"/>
              </a:rPr>
              <a:t> έως και λίγο μετά την εκκόλαψη </a:t>
            </a:r>
            <a:r>
              <a:rPr lang="el-GR" sz="1300" dirty="0">
                <a:latin typeface="Palatino Linotype" pitchFamily="18" charset="0"/>
              </a:rPr>
              <a:t>(</a:t>
            </a:r>
            <a:r>
              <a:rPr lang="el-GR" sz="1300" dirty="0" err="1">
                <a:latin typeface="Palatino Linotype" pitchFamily="18" charset="0"/>
              </a:rPr>
              <a:t>Krens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et</a:t>
            </a:r>
            <a:r>
              <a:rPr lang="el-GR" sz="1300" dirty="0">
                <a:latin typeface="Palatino Linotype" pitchFamily="18" charset="0"/>
              </a:rPr>
              <a:t> </a:t>
            </a:r>
            <a:r>
              <a:rPr lang="el-GR" sz="1300" dirty="0" err="1">
                <a:latin typeface="Palatino Linotype" pitchFamily="18" charset="0"/>
              </a:rPr>
              <a:t>al</a:t>
            </a:r>
            <a:r>
              <a:rPr lang="el-GR" sz="1300" dirty="0">
                <a:latin typeface="Palatino Linotype" pitchFamily="18" charset="0"/>
              </a:rPr>
              <a:t>. 2006</a:t>
            </a:r>
            <a:r>
              <a:rPr lang="el-GR" sz="1300" dirty="0" smtClean="0">
                <a:latin typeface="Palatino Linotype" pitchFamily="18" charset="0"/>
              </a:rPr>
              <a:t>)</a:t>
            </a:r>
            <a:endParaRPr lang="el-GR" sz="1300" dirty="0">
              <a:latin typeface="Palatino Linotype" pitchFamily="18" charset="0"/>
            </a:endParaRPr>
          </a:p>
        </p:txBody>
      </p:sp>
      <p:pic>
        <p:nvPicPr>
          <p:cNvPr id="21" name="Picture 13" descr="Curved Arrow Red2 - Transparent Background Long Curved Arrow is popular png  clipart &amp; cartoon images. Ex… | Curved arrow, Transparent background,  Background clipart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76" y="3301229"/>
            <a:ext cx="428628" cy="3522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28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839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Θέμα του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stergiou</cp:lastModifiedBy>
  <cp:revision>82</cp:revision>
  <dcterms:created xsi:type="dcterms:W3CDTF">2022-05-01T10:56:08Z</dcterms:created>
  <dcterms:modified xsi:type="dcterms:W3CDTF">2022-05-06T13:40:04Z</dcterms:modified>
</cp:coreProperties>
</file>